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9" r:id="rId1"/>
  </p:sldMasterIdLst>
  <p:sldIdLst>
    <p:sldId id="259" r:id="rId2"/>
    <p:sldId id="257" r:id="rId3"/>
    <p:sldId id="258" r:id="rId4"/>
    <p:sldId id="260" r:id="rId5"/>
    <p:sldId id="262" r:id="rId6"/>
    <p:sldId id="261" r:id="rId7"/>
    <p:sldId id="269" r:id="rId8"/>
    <p:sldId id="277" r:id="rId9"/>
    <p:sldId id="278" r:id="rId10"/>
    <p:sldId id="279" r:id="rId11"/>
    <p:sldId id="270" r:id="rId12"/>
    <p:sldId id="271" r:id="rId13"/>
    <p:sldId id="272" r:id="rId14"/>
    <p:sldId id="263" r:id="rId15"/>
    <p:sldId id="264" r:id="rId16"/>
    <p:sldId id="266" r:id="rId17"/>
    <p:sldId id="265" r:id="rId18"/>
    <p:sldId id="267" r:id="rId19"/>
    <p:sldId id="268" r:id="rId20"/>
    <p:sldId id="273" r:id="rId21"/>
    <p:sldId id="275" r:id="rId22"/>
    <p:sldId id="274" r:id="rId23"/>
    <p:sldId id="276" r:id="rId24"/>
  </p:sldIdLst>
  <p:sldSz cx="12192000" cy="6858000"/>
  <p:notesSz cx="6858000" cy="9144000"/>
  <p:defaultText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461"/>
    <p:restoredTop sz="96327"/>
  </p:normalViewPr>
  <p:slideViewPr>
    <p:cSldViewPr snapToGrid="0">
      <p:cViewPr varScale="1">
        <p:scale>
          <a:sx n="128" d="100"/>
          <a:sy n="128" d="100"/>
        </p:scale>
        <p:origin x="36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10/31/22</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942580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10/31/22</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447161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10/31/22</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1212143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10/31/22</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06536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10/31/22</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95264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10/31/22</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864292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10/31/22</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321620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10/31/22</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3957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10/31/22</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095562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10/31/22</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13335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10/31/22</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056533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10/31/22</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3717701415"/>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38" r:id="rId7"/>
    <p:sldLayoutId id="2147483739" r:id="rId8"/>
    <p:sldLayoutId id="2147483740" r:id="rId9"/>
    <p:sldLayoutId id="2147483741" r:id="rId10"/>
    <p:sldLayoutId id="2147483748"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0" name="Picture 9">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2" name="Rectangle 11">
            <a:extLst>
              <a:ext uri="{FF2B5EF4-FFF2-40B4-BE49-F238E27FC236}">
                <a16:creationId xmlns:a16="http://schemas.microsoft.com/office/drawing/2014/main" id="{4E7CE7A7-0AFD-439B-9765-E708254D9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4" name="Rectangle 13">
            <a:extLst>
              <a:ext uri="{FF2B5EF4-FFF2-40B4-BE49-F238E27FC236}">
                <a16:creationId xmlns:a16="http://schemas.microsoft.com/office/drawing/2014/main" id="{239CFBC2-8561-4BBF-BDDE-CF7908C98D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6" name="Group 15">
            <a:extLst>
              <a:ext uri="{FF2B5EF4-FFF2-40B4-BE49-F238E27FC236}">
                <a16:creationId xmlns:a16="http://schemas.microsoft.com/office/drawing/2014/main" id="{2AAC8F43-3BD7-44FC-843A-972922AF2B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7" name="Picture 16">
              <a:extLst>
                <a:ext uri="{FF2B5EF4-FFF2-40B4-BE49-F238E27FC236}">
                  <a16:creationId xmlns:a16="http://schemas.microsoft.com/office/drawing/2014/main" id="{1DE643C6-923A-4762-9462-D589A0AED50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8" name="Picture 17">
              <a:extLst>
                <a:ext uri="{FF2B5EF4-FFF2-40B4-BE49-F238E27FC236}">
                  <a16:creationId xmlns:a16="http://schemas.microsoft.com/office/drawing/2014/main" id="{51AB708F-73DA-4CC8-89B1-8EB70ABB3AE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16929CD1-A8D7-F6BA-2CB2-0521534C8760}"/>
              </a:ext>
            </a:extLst>
          </p:cNvPr>
          <p:cNvSpPr>
            <a:spLocks noGrp="1"/>
          </p:cNvSpPr>
          <p:nvPr>
            <p:ph type="title"/>
          </p:nvPr>
        </p:nvSpPr>
        <p:spPr>
          <a:xfrm>
            <a:off x="2593848" y="1295400"/>
            <a:ext cx="7010400" cy="2604928"/>
          </a:xfrm>
        </p:spPr>
        <p:txBody>
          <a:bodyPr vert="horz" lIns="91440" tIns="45720" rIns="91440" bIns="45720" rtlCol="0" anchor="b">
            <a:normAutofit/>
          </a:bodyPr>
          <a:lstStyle/>
          <a:p>
            <a:pPr algn="ctr"/>
            <a:r>
              <a:rPr lang="en-US" sz="5200" dirty="0">
                <a:solidFill>
                  <a:srgbClr val="FFFFFF"/>
                </a:solidFill>
              </a:rPr>
              <a:t>Jasmine website</a:t>
            </a:r>
          </a:p>
        </p:txBody>
      </p:sp>
    </p:spTree>
    <p:extLst>
      <p:ext uri="{BB962C8B-B14F-4D97-AF65-F5344CB8AC3E}">
        <p14:creationId xmlns:p14="http://schemas.microsoft.com/office/powerpoint/2010/main" val="1180073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4" name="Rectangle 13">
            <a:extLst>
              <a:ext uri="{FF2B5EF4-FFF2-40B4-BE49-F238E27FC236}">
                <a16:creationId xmlns:a16="http://schemas.microsoft.com/office/drawing/2014/main" id="{37FDDF72-DE39-4F99-A3C1-DD9D7815D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5E4ECE80-3AD1-450C-B62A-98788F1939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5" name="Content Placeholder 4" descr="Graphical user interface, text, application&#10;&#10;Description automatically generated">
            <a:extLst>
              <a:ext uri="{FF2B5EF4-FFF2-40B4-BE49-F238E27FC236}">
                <a16:creationId xmlns:a16="http://schemas.microsoft.com/office/drawing/2014/main" id="{7B4E4542-A6BE-DAD8-D3B8-81A31891ECBC}"/>
              </a:ext>
            </a:extLst>
          </p:cNvPr>
          <p:cNvPicPr>
            <a:picLocks noGrp="1" noChangeAspect="1"/>
          </p:cNvPicPr>
          <p:nvPr>
            <p:ph idx="1"/>
          </p:nvPr>
        </p:nvPicPr>
        <p:blipFill rotWithShape="1">
          <a:blip r:embed="rId3">
            <a:alphaModFix/>
          </a:blip>
          <a:srcRect b="1336"/>
          <a:stretch/>
        </p:blipFill>
        <p:spPr>
          <a:xfrm>
            <a:off x="20" y="10"/>
            <a:ext cx="12191980" cy="6856614"/>
          </a:xfrm>
          <a:prstGeom prst="rect">
            <a:avLst/>
          </a:prstGeom>
        </p:spPr>
      </p:pic>
    </p:spTree>
    <p:extLst>
      <p:ext uri="{BB962C8B-B14F-4D97-AF65-F5344CB8AC3E}">
        <p14:creationId xmlns:p14="http://schemas.microsoft.com/office/powerpoint/2010/main" val="3857500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4E22C-D2DD-B450-FA7A-34AE5CF01D7D}"/>
              </a:ext>
            </a:extLst>
          </p:cNvPr>
          <p:cNvSpPr>
            <a:spLocks noGrp="1"/>
          </p:cNvSpPr>
          <p:nvPr>
            <p:ph type="title"/>
          </p:nvPr>
        </p:nvSpPr>
        <p:spPr/>
        <p:txBody>
          <a:bodyPr>
            <a:normAutofit/>
          </a:bodyPr>
          <a:lstStyle/>
          <a:p>
            <a:r>
              <a:rPr lang="en-US" sz="4000" dirty="0"/>
              <a:t>NON-FUNCTIONAL TESTING: STRESS</a:t>
            </a:r>
            <a:endParaRPr lang="en-UA" sz="4000" dirty="0"/>
          </a:p>
        </p:txBody>
      </p:sp>
      <p:sp>
        <p:nvSpPr>
          <p:cNvPr id="3" name="Content Placeholder 2">
            <a:extLst>
              <a:ext uri="{FF2B5EF4-FFF2-40B4-BE49-F238E27FC236}">
                <a16:creationId xmlns:a16="http://schemas.microsoft.com/office/drawing/2014/main" id="{D00483DB-3857-2690-B63B-55E37F43A20F}"/>
              </a:ext>
            </a:extLst>
          </p:cNvPr>
          <p:cNvSpPr>
            <a:spLocks noGrp="1"/>
          </p:cNvSpPr>
          <p:nvPr>
            <p:ph idx="1"/>
          </p:nvPr>
        </p:nvSpPr>
        <p:spPr/>
        <p:txBody>
          <a:bodyPr/>
          <a:lstStyle/>
          <a:p>
            <a:r>
              <a:rPr lang="en-US" b="1" dirty="0"/>
              <a:t>Task: </a:t>
            </a:r>
            <a:r>
              <a:rPr lang="en-US" dirty="0"/>
              <a:t>Test, if website behavior is correct when the user tries to buy more than 150 products (over application requirements).</a:t>
            </a:r>
          </a:p>
          <a:p>
            <a:r>
              <a:rPr lang="en-US" b="1" dirty="0"/>
              <a:t>Stress Testing Procedure</a:t>
            </a:r>
            <a:r>
              <a:rPr lang="en-US" dirty="0"/>
              <a:t>:  </a:t>
            </a:r>
            <a:r>
              <a:rPr lang="en-US" dirty="0">
                <a:cs typeface="Segoe UI" panose="020B0502040204020203" pitchFamily="34" charset="0"/>
              </a:rPr>
              <a:t>T</a:t>
            </a:r>
            <a:r>
              <a:rPr lang="en-US" dirty="0">
                <a:ea typeface="Segoe UI" panose="020B0502040204020203" pitchFamily="34" charset="0"/>
                <a:cs typeface="Segoe UI" panose="020B0502040204020203" pitchFamily="34" charset="0"/>
              </a:rPr>
              <a:t>ry to buy more then150 products. Verify that the website works correctly, it should not crash due to overload, users should get the appropriate message.</a:t>
            </a:r>
          </a:p>
          <a:p>
            <a:r>
              <a:rPr lang="en-US" b="1" dirty="0"/>
              <a:t>Defect: </a:t>
            </a:r>
            <a:r>
              <a:rPr lang="en-US" dirty="0"/>
              <a:t>The application has sent an incorrect message.</a:t>
            </a:r>
          </a:p>
          <a:p>
            <a:endParaRPr lang="en-US" dirty="0"/>
          </a:p>
        </p:txBody>
      </p:sp>
    </p:spTree>
    <p:extLst>
      <p:ext uri="{BB962C8B-B14F-4D97-AF65-F5344CB8AC3E}">
        <p14:creationId xmlns:p14="http://schemas.microsoft.com/office/powerpoint/2010/main" val="39247849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4" name="Rectangle 13">
            <a:extLst>
              <a:ext uri="{FF2B5EF4-FFF2-40B4-BE49-F238E27FC236}">
                <a16:creationId xmlns:a16="http://schemas.microsoft.com/office/drawing/2014/main" id="{37FDDF72-DE39-4F99-A3C1-DD9D7815D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5E4ECE80-3AD1-450C-B62A-98788F1939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5" name="Content Placeholder 4" descr="A collage of a person&#10;&#10;Description automatically generated with medium confidence">
            <a:extLst>
              <a:ext uri="{FF2B5EF4-FFF2-40B4-BE49-F238E27FC236}">
                <a16:creationId xmlns:a16="http://schemas.microsoft.com/office/drawing/2014/main" id="{BC0B631E-8834-0A7C-9677-E37485FB3D26}"/>
              </a:ext>
            </a:extLst>
          </p:cNvPr>
          <p:cNvPicPr>
            <a:picLocks noGrp="1" noChangeAspect="1"/>
          </p:cNvPicPr>
          <p:nvPr>
            <p:ph idx="1"/>
          </p:nvPr>
        </p:nvPicPr>
        <p:blipFill rotWithShape="1">
          <a:blip r:embed="rId3">
            <a:alphaModFix/>
          </a:blip>
          <a:srcRect b="3037"/>
          <a:stretch/>
        </p:blipFill>
        <p:spPr>
          <a:xfrm>
            <a:off x="20" y="10"/>
            <a:ext cx="12191980" cy="6856614"/>
          </a:xfrm>
          <a:prstGeom prst="rect">
            <a:avLst/>
          </a:prstGeom>
        </p:spPr>
      </p:pic>
    </p:spTree>
    <p:extLst>
      <p:ext uri="{BB962C8B-B14F-4D97-AF65-F5344CB8AC3E}">
        <p14:creationId xmlns:p14="http://schemas.microsoft.com/office/powerpoint/2010/main" val="685988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4" name="Rectangle 13">
            <a:extLst>
              <a:ext uri="{FF2B5EF4-FFF2-40B4-BE49-F238E27FC236}">
                <a16:creationId xmlns:a16="http://schemas.microsoft.com/office/drawing/2014/main" id="{37FDDF72-DE39-4F99-A3C1-DD9D7815D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5E4ECE80-3AD1-450C-B62A-98788F1939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5" name="Content Placeholder 4" descr="Graphical user interface&#10;&#10;Description automatically generated">
            <a:extLst>
              <a:ext uri="{FF2B5EF4-FFF2-40B4-BE49-F238E27FC236}">
                <a16:creationId xmlns:a16="http://schemas.microsoft.com/office/drawing/2014/main" id="{DAC34EB4-96B2-44F4-3CB3-F5EF03EB8453}"/>
              </a:ext>
            </a:extLst>
          </p:cNvPr>
          <p:cNvPicPr>
            <a:picLocks noGrp="1" noChangeAspect="1"/>
          </p:cNvPicPr>
          <p:nvPr>
            <p:ph idx="1"/>
          </p:nvPr>
        </p:nvPicPr>
        <p:blipFill rotWithShape="1">
          <a:blip r:embed="rId3">
            <a:alphaModFix/>
          </a:blip>
          <a:srcRect t="7596" b="29215"/>
          <a:stretch/>
        </p:blipFill>
        <p:spPr>
          <a:xfrm>
            <a:off x="20" y="10"/>
            <a:ext cx="12191980" cy="6856614"/>
          </a:xfrm>
          <a:prstGeom prst="rect">
            <a:avLst/>
          </a:prstGeom>
        </p:spPr>
      </p:pic>
    </p:spTree>
    <p:extLst>
      <p:ext uri="{BB962C8B-B14F-4D97-AF65-F5344CB8AC3E}">
        <p14:creationId xmlns:p14="http://schemas.microsoft.com/office/powerpoint/2010/main" val="2258536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4FB2F27-3F7D-440E-A905-86607A926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 name="Rectangle 11">
            <a:extLst>
              <a:ext uri="{FF2B5EF4-FFF2-40B4-BE49-F238E27FC236}">
                <a16:creationId xmlns:a16="http://schemas.microsoft.com/office/drawing/2014/main" id="{AF678C14-A033-4139-BCA9-8382B0396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4" name="Group 13">
            <a:extLst>
              <a:ext uri="{FF2B5EF4-FFF2-40B4-BE49-F238E27FC236}">
                <a16:creationId xmlns:a16="http://schemas.microsoft.com/office/drawing/2014/main" id="{14763DA8-CE3A-4B30-B2F5-0D128777F7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5" name="Picture 14">
              <a:extLst>
                <a:ext uri="{FF2B5EF4-FFF2-40B4-BE49-F238E27FC236}">
                  <a16:creationId xmlns:a16="http://schemas.microsoft.com/office/drawing/2014/main" id="{F6B75A5A-FDA7-4C8E-BD65-8506C42AA86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6" name="Picture 15">
              <a:extLst>
                <a:ext uri="{FF2B5EF4-FFF2-40B4-BE49-F238E27FC236}">
                  <a16:creationId xmlns:a16="http://schemas.microsoft.com/office/drawing/2014/main" id="{0E6AFCAB-12BF-4A0B-B089-A794259D2FC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F664FEA8-EE5C-7B5A-C2E0-542A2DBA7470}"/>
              </a:ext>
            </a:extLst>
          </p:cNvPr>
          <p:cNvSpPr>
            <a:spLocks noGrp="1"/>
          </p:cNvSpPr>
          <p:nvPr>
            <p:ph type="title"/>
          </p:nvPr>
        </p:nvSpPr>
        <p:spPr>
          <a:xfrm>
            <a:off x="838200" y="609599"/>
            <a:ext cx="4191000" cy="2682875"/>
          </a:xfrm>
        </p:spPr>
        <p:txBody>
          <a:bodyPr>
            <a:normAutofit/>
          </a:bodyPr>
          <a:lstStyle/>
          <a:p>
            <a:r>
              <a:rPr lang="en-US" sz="4000" dirty="0"/>
              <a:t>NON-FUNCTIONAL TESTING: L10N</a:t>
            </a:r>
            <a:endParaRPr lang="en-UA" sz="4000" dirty="0"/>
          </a:p>
        </p:txBody>
      </p:sp>
      <p:sp>
        <p:nvSpPr>
          <p:cNvPr id="3" name="Content Placeholder 2">
            <a:extLst>
              <a:ext uri="{FF2B5EF4-FFF2-40B4-BE49-F238E27FC236}">
                <a16:creationId xmlns:a16="http://schemas.microsoft.com/office/drawing/2014/main" id="{6D470A0E-EBE6-3B27-F16F-A17268DC0E37}"/>
              </a:ext>
            </a:extLst>
          </p:cNvPr>
          <p:cNvSpPr>
            <a:spLocks noGrp="1"/>
          </p:cNvSpPr>
          <p:nvPr>
            <p:ph idx="1"/>
          </p:nvPr>
        </p:nvSpPr>
        <p:spPr>
          <a:xfrm>
            <a:off x="838200" y="2953265"/>
            <a:ext cx="4190730" cy="3142735"/>
          </a:xfrm>
        </p:spPr>
        <p:txBody>
          <a:bodyPr>
            <a:normAutofit lnSpcReduction="10000"/>
          </a:bodyPr>
          <a:lstStyle/>
          <a:p>
            <a:pPr>
              <a:lnSpc>
                <a:spcPct val="100000"/>
              </a:lnSpc>
            </a:pPr>
            <a:r>
              <a:rPr lang="en-US" sz="1800" b="1" dirty="0"/>
              <a:t>Task: </a:t>
            </a:r>
            <a:r>
              <a:rPr lang="en-US" sz="1800" dirty="0"/>
              <a:t>Verify that after changing language settings on the website home page menu items are translated correctly.</a:t>
            </a:r>
          </a:p>
          <a:p>
            <a:pPr>
              <a:lnSpc>
                <a:spcPct val="100000"/>
              </a:lnSpc>
            </a:pPr>
            <a:r>
              <a:rPr lang="en-US" sz="1800" b="1" dirty="0"/>
              <a:t>Localization Testing Procedure:  </a:t>
            </a:r>
            <a:r>
              <a:rPr lang="en-US" sz="1800" dirty="0">
                <a:latin typeface="Segoe UI" panose="020B0502040204020203" pitchFamily="34" charset="0"/>
                <a:ea typeface="Segoe UI" panose="020B0502040204020203" pitchFamily="34" charset="0"/>
                <a:cs typeface="Segoe UI" panose="020B0502040204020203" pitchFamily="34" charset="0"/>
              </a:rPr>
              <a:t>Open the home page, log in, change the language to English and check the displayed text whether the translation is correct. </a:t>
            </a:r>
          </a:p>
          <a:p>
            <a:pPr>
              <a:lnSpc>
                <a:spcPct val="100000"/>
              </a:lnSpc>
            </a:pPr>
            <a:r>
              <a:rPr lang="en-US" sz="1800" b="1" dirty="0"/>
              <a:t>Defect: </a:t>
            </a:r>
            <a:r>
              <a:rPr lang="en-US" sz="1800" dirty="0"/>
              <a:t>Button helpdesk support isn’t translated.</a:t>
            </a:r>
          </a:p>
          <a:p>
            <a:pPr>
              <a:lnSpc>
                <a:spcPct val="100000"/>
              </a:lnSpc>
            </a:pPr>
            <a:endParaRPr lang="en-UA" sz="1300" dirty="0"/>
          </a:p>
        </p:txBody>
      </p:sp>
      <p:pic>
        <p:nvPicPr>
          <p:cNvPr id="5" name="Picture 4" descr="Graphical user interface, website&#10;&#10;Description automatically generated">
            <a:extLst>
              <a:ext uri="{FF2B5EF4-FFF2-40B4-BE49-F238E27FC236}">
                <a16:creationId xmlns:a16="http://schemas.microsoft.com/office/drawing/2014/main" id="{B99C10D2-F904-8165-CC56-B55F8D274344}"/>
              </a:ext>
            </a:extLst>
          </p:cNvPr>
          <p:cNvPicPr>
            <a:picLocks noChangeAspect="1"/>
          </p:cNvPicPr>
          <p:nvPr/>
        </p:nvPicPr>
        <p:blipFill>
          <a:blip r:embed="rId4"/>
          <a:stretch>
            <a:fillRect/>
          </a:stretch>
        </p:blipFill>
        <p:spPr>
          <a:xfrm>
            <a:off x="5562600" y="1647115"/>
            <a:ext cx="5881672" cy="3411369"/>
          </a:xfrm>
          <a:prstGeom prst="rect">
            <a:avLst/>
          </a:prstGeom>
        </p:spPr>
      </p:pic>
    </p:spTree>
    <p:extLst>
      <p:ext uri="{BB962C8B-B14F-4D97-AF65-F5344CB8AC3E}">
        <p14:creationId xmlns:p14="http://schemas.microsoft.com/office/powerpoint/2010/main" val="2253223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5" name="Rectangle 24">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27" name="Group 26">
            <a:extLst>
              <a:ext uri="{FF2B5EF4-FFF2-40B4-BE49-F238E27FC236}">
                <a16:creationId xmlns:a16="http://schemas.microsoft.com/office/drawing/2014/main" id="{E54EDBA2-E203-497D-AB28-73A06B2DFD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28" name="Picture 27">
              <a:extLst>
                <a:ext uri="{FF2B5EF4-FFF2-40B4-BE49-F238E27FC236}">
                  <a16:creationId xmlns:a16="http://schemas.microsoft.com/office/drawing/2014/main" id="{B0803BB8-5406-470B-B62A-E9655DE0961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29" name="Picture 28">
              <a:extLst>
                <a:ext uri="{FF2B5EF4-FFF2-40B4-BE49-F238E27FC236}">
                  <a16:creationId xmlns:a16="http://schemas.microsoft.com/office/drawing/2014/main" id="{E12C3203-0987-4CF5-AA8C-5FBB11C7063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A5049996-8492-2B5E-04C9-737844206C1C}"/>
              </a:ext>
            </a:extLst>
          </p:cNvPr>
          <p:cNvSpPr>
            <a:spLocks noGrp="1"/>
          </p:cNvSpPr>
          <p:nvPr>
            <p:ph type="title"/>
          </p:nvPr>
        </p:nvSpPr>
        <p:spPr>
          <a:xfrm>
            <a:off x="838200" y="586992"/>
            <a:ext cx="5413250" cy="1664573"/>
          </a:xfrm>
        </p:spPr>
        <p:txBody>
          <a:bodyPr>
            <a:noAutofit/>
          </a:bodyPr>
          <a:lstStyle/>
          <a:p>
            <a:pPr>
              <a:lnSpc>
                <a:spcPct val="90000"/>
              </a:lnSpc>
            </a:pPr>
            <a:r>
              <a:rPr lang="en-US" sz="4000" dirty="0"/>
              <a:t>NON-FUNCTIONAL TESTING: I18N</a:t>
            </a:r>
            <a:endParaRPr lang="en-UA" sz="4000" dirty="0"/>
          </a:p>
        </p:txBody>
      </p:sp>
      <p:sp>
        <p:nvSpPr>
          <p:cNvPr id="3" name="Content Placeholder 2">
            <a:extLst>
              <a:ext uri="{FF2B5EF4-FFF2-40B4-BE49-F238E27FC236}">
                <a16:creationId xmlns:a16="http://schemas.microsoft.com/office/drawing/2014/main" id="{7ADEDE50-124E-8FB5-CCFB-4F2ED9234E6D}"/>
              </a:ext>
            </a:extLst>
          </p:cNvPr>
          <p:cNvSpPr>
            <a:spLocks noGrp="1"/>
          </p:cNvSpPr>
          <p:nvPr>
            <p:ph idx="1"/>
          </p:nvPr>
        </p:nvSpPr>
        <p:spPr>
          <a:xfrm>
            <a:off x="838200" y="2411653"/>
            <a:ext cx="5412901" cy="3728613"/>
          </a:xfrm>
        </p:spPr>
        <p:txBody>
          <a:bodyPr>
            <a:normAutofit/>
          </a:bodyPr>
          <a:lstStyle/>
          <a:p>
            <a:r>
              <a:rPr lang="en-US" sz="1800" b="1" dirty="0"/>
              <a:t>Task: </a:t>
            </a:r>
            <a:r>
              <a:rPr lang="en-US" sz="1800" dirty="0">
                <a:latin typeface="Segoe UI" panose="020B0502040204020203" pitchFamily="34" charset="0"/>
                <a:ea typeface="Segoe UI" panose="020B0502040204020203" pitchFamily="34" charset="0"/>
                <a:cs typeface="Segoe UI" panose="020B0502040204020203" pitchFamily="34" charset="0"/>
              </a:rPr>
              <a:t>Verify that date of sending an email is displayed according to chosen locale.</a:t>
            </a:r>
            <a:endParaRPr lang="en-US" sz="1800" b="1" dirty="0">
              <a:latin typeface="Segoe UI" panose="020B0502040204020203" pitchFamily="34" charset="0"/>
              <a:ea typeface="Segoe UI" panose="020B0502040204020203" pitchFamily="34" charset="0"/>
              <a:cs typeface="Segoe UI" panose="020B0502040204020203" pitchFamily="34" charset="0"/>
            </a:endParaRPr>
          </a:p>
          <a:p>
            <a:r>
              <a:rPr lang="en-US" sz="1800" b="1" dirty="0"/>
              <a:t>Internationalization Testing Procedure:  </a:t>
            </a:r>
            <a:r>
              <a:rPr lang="en-US" sz="1800" dirty="0">
                <a:latin typeface="Segoe UI" panose="020B0502040204020203" pitchFamily="34" charset="0"/>
                <a:ea typeface="Segoe UI" panose="020B0502040204020203" pitchFamily="34" charset="0"/>
                <a:cs typeface="Segoe UI" panose="020B0502040204020203" pitchFamily="34" charset="0"/>
              </a:rPr>
              <a:t>Open the application, log in, change the language to English (</a:t>
            </a:r>
            <a:r>
              <a:rPr lang="en-US" sz="1800" dirty="0" err="1">
                <a:latin typeface="Segoe UI" panose="020B0502040204020203" pitchFamily="34" charset="0"/>
                <a:ea typeface="Segoe UI" panose="020B0502040204020203" pitchFamily="34" charset="0"/>
                <a:cs typeface="Segoe UI" panose="020B0502040204020203" pitchFamily="34" charset="0"/>
              </a:rPr>
              <a:t>en</a:t>
            </a:r>
            <a:r>
              <a:rPr lang="en-US" sz="1800" dirty="0">
                <a:latin typeface="Segoe UI" panose="020B0502040204020203" pitchFamily="34" charset="0"/>
                <a:ea typeface="Segoe UI" panose="020B0502040204020203" pitchFamily="34" charset="0"/>
                <a:cs typeface="Segoe UI" panose="020B0502040204020203" pitchFamily="34" charset="0"/>
              </a:rPr>
              <a:t>) and check the date format</a:t>
            </a:r>
          </a:p>
          <a:p>
            <a:r>
              <a:rPr lang="en-US" sz="1800" b="1" dirty="0"/>
              <a:t>Defect: </a:t>
            </a:r>
            <a:r>
              <a:rPr lang="en-US" sz="1800" dirty="0">
                <a:latin typeface="Segoe UI" panose="020B0502040204020203" pitchFamily="34" charset="0"/>
                <a:ea typeface="Segoe UI" panose="020B0502040204020203" pitchFamily="34" charset="0"/>
                <a:cs typeface="Segoe UI" panose="020B0502040204020203" pitchFamily="34" charset="0"/>
              </a:rPr>
              <a:t>The date is displayed in Ukrainian format </a:t>
            </a:r>
            <a:endParaRPr lang="en-US" sz="1800" dirty="0"/>
          </a:p>
          <a:p>
            <a:endParaRPr lang="en-UA" sz="1800" dirty="0"/>
          </a:p>
        </p:txBody>
      </p:sp>
      <p:pic>
        <p:nvPicPr>
          <p:cNvPr id="9" name="Picture 8" descr="Graphical user interface, text&#10;&#10;Description automatically generated">
            <a:extLst>
              <a:ext uri="{FF2B5EF4-FFF2-40B4-BE49-F238E27FC236}">
                <a16:creationId xmlns:a16="http://schemas.microsoft.com/office/drawing/2014/main" id="{1AD3ED41-13DA-CEBC-BC52-355CC3D87ABC}"/>
              </a:ext>
            </a:extLst>
          </p:cNvPr>
          <p:cNvPicPr>
            <a:picLocks noChangeAspect="1"/>
          </p:cNvPicPr>
          <p:nvPr/>
        </p:nvPicPr>
        <p:blipFill>
          <a:blip r:embed="rId4"/>
          <a:stretch>
            <a:fillRect/>
          </a:stretch>
        </p:blipFill>
        <p:spPr>
          <a:xfrm>
            <a:off x="7078970" y="538478"/>
            <a:ext cx="4282462" cy="2708658"/>
          </a:xfrm>
          <a:prstGeom prst="rect">
            <a:avLst/>
          </a:prstGeom>
        </p:spPr>
      </p:pic>
      <p:pic>
        <p:nvPicPr>
          <p:cNvPr id="7" name="Picture 6" descr="Text&#10;&#10;Description automatically generated with medium confidence">
            <a:extLst>
              <a:ext uri="{FF2B5EF4-FFF2-40B4-BE49-F238E27FC236}">
                <a16:creationId xmlns:a16="http://schemas.microsoft.com/office/drawing/2014/main" id="{6D5163C3-0BB1-E7E9-3529-AA99A24094B7}"/>
              </a:ext>
            </a:extLst>
          </p:cNvPr>
          <p:cNvPicPr>
            <a:picLocks noChangeAspect="1"/>
          </p:cNvPicPr>
          <p:nvPr/>
        </p:nvPicPr>
        <p:blipFill>
          <a:blip r:embed="rId5"/>
          <a:stretch>
            <a:fillRect/>
          </a:stretch>
        </p:blipFill>
        <p:spPr>
          <a:xfrm>
            <a:off x="7070207" y="3491642"/>
            <a:ext cx="4291225" cy="2574797"/>
          </a:xfrm>
          <a:prstGeom prst="rect">
            <a:avLst/>
          </a:prstGeom>
        </p:spPr>
      </p:pic>
    </p:spTree>
    <p:extLst>
      <p:ext uri="{BB962C8B-B14F-4D97-AF65-F5344CB8AC3E}">
        <p14:creationId xmlns:p14="http://schemas.microsoft.com/office/powerpoint/2010/main" val="22806381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0F2C2-535E-DB9A-D165-D708B2182082}"/>
              </a:ext>
            </a:extLst>
          </p:cNvPr>
          <p:cNvSpPr>
            <a:spLocks noGrp="1"/>
          </p:cNvSpPr>
          <p:nvPr>
            <p:ph type="title"/>
          </p:nvPr>
        </p:nvSpPr>
        <p:spPr/>
        <p:txBody>
          <a:bodyPr>
            <a:normAutofit/>
          </a:bodyPr>
          <a:lstStyle/>
          <a:p>
            <a:r>
              <a:rPr lang="en-US" sz="4000" dirty="0"/>
              <a:t>NON-FUNCTIONAL TESTING: UI</a:t>
            </a:r>
            <a:endParaRPr lang="en-UA" sz="4000" dirty="0"/>
          </a:p>
        </p:txBody>
      </p:sp>
      <p:sp>
        <p:nvSpPr>
          <p:cNvPr id="3" name="Content Placeholder 2">
            <a:extLst>
              <a:ext uri="{FF2B5EF4-FFF2-40B4-BE49-F238E27FC236}">
                <a16:creationId xmlns:a16="http://schemas.microsoft.com/office/drawing/2014/main" id="{D2AAAF79-2282-2865-022A-360175E39191}"/>
              </a:ext>
            </a:extLst>
          </p:cNvPr>
          <p:cNvSpPr>
            <a:spLocks noGrp="1"/>
          </p:cNvSpPr>
          <p:nvPr>
            <p:ph idx="1"/>
          </p:nvPr>
        </p:nvSpPr>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Task: Check the login page’s elements presence, alignment, font, and size.</a:t>
            </a:r>
          </a:p>
          <a:p>
            <a:r>
              <a:rPr lang="en-US" dirty="0">
                <a:latin typeface="Segoe UI" panose="020B0502040204020203" pitchFamily="34" charset="0"/>
                <a:ea typeface="Segoe UI" panose="020B0502040204020203" pitchFamily="34" charset="0"/>
                <a:cs typeface="Segoe UI" panose="020B0502040204020203" pitchFamily="34" charset="0"/>
              </a:rPr>
              <a:t>UI Testing Procedure:  Open the login page. Verify that all elements are present, and verify alignment, font, and size.</a:t>
            </a:r>
          </a:p>
          <a:p>
            <a:r>
              <a:rPr lang="en-US" dirty="0">
                <a:latin typeface="Segoe UI" panose="020B0502040204020203" pitchFamily="34" charset="0"/>
                <a:ea typeface="Segoe UI" panose="020B0502040204020203" pitchFamily="34" charset="0"/>
                <a:cs typeface="Segoe UI" panose="020B0502040204020203" pitchFamily="34" charset="0"/>
              </a:rPr>
              <a:t>Result: Pass</a:t>
            </a:r>
          </a:p>
          <a:p>
            <a:endParaRPr lang="en-US" dirty="0">
              <a:latin typeface="Segoe UI" panose="020B0502040204020203" pitchFamily="34" charset="0"/>
              <a:ea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39713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F487D-0CE1-BC76-20DF-2D88C21AB888}"/>
              </a:ext>
            </a:extLst>
          </p:cNvPr>
          <p:cNvSpPr>
            <a:spLocks noGrp="1"/>
          </p:cNvSpPr>
          <p:nvPr>
            <p:ph type="title"/>
          </p:nvPr>
        </p:nvSpPr>
        <p:spPr/>
        <p:txBody>
          <a:bodyPr>
            <a:normAutofit/>
          </a:bodyPr>
          <a:lstStyle/>
          <a:p>
            <a:r>
              <a:rPr lang="en-US" sz="4000" dirty="0"/>
              <a:t>NON-FUNCTIONAL TESTING: USABILITY</a:t>
            </a:r>
            <a:endParaRPr lang="en-UA" sz="4000" dirty="0"/>
          </a:p>
        </p:txBody>
      </p:sp>
      <p:sp>
        <p:nvSpPr>
          <p:cNvPr id="3" name="Content Placeholder 2">
            <a:extLst>
              <a:ext uri="{FF2B5EF4-FFF2-40B4-BE49-F238E27FC236}">
                <a16:creationId xmlns:a16="http://schemas.microsoft.com/office/drawing/2014/main" id="{884DECDF-79EB-66E0-F534-BC7581680A64}"/>
              </a:ext>
            </a:extLst>
          </p:cNvPr>
          <p:cNvSpPr>
            <a:spLocks noGrp="1"/>
          </p:cNvSpPr>
          <p:nvPr>
            <p:ph idx="1"/>
          </p:nvPr>
        </p:nvSpPr>
        <p:spPr/>
        <p:txBody>
          <a:bodyPr>
            <a:normAutofit/>
          </a:bodyPr>
          <a:lstStyle/>
          <a:p>
            <a:r>
              <a:rPr lang="en-GB" dirty="0"/>
              <a:t>Task: Verify that the user can buy a product in 3 clicks</a:t>
            </a:r>
          </a:p>
          <a:p>
            <a:r>
              <a:rPr lang="en-GB" dirty="0"/>
              <a:t>Usability Testing Procedure:  Click on any button at the top, chose a product, then chose a </a:t>
            </a:r>
            <a:r>
              <a:rPr lang="en-GB" dirty="0" err="1"/>
              <a:t>color</a:t>
            </a:r>
            <a:r>
              <a:rPr lang="en-GB" dirty="0"/>
              <a:t> and size, and click on the “buy” icon.</a:t>
            </a:r>
          </a:p>
          <a:p>
            <a:r>
              <a:rPr lang="en-GB" dirty="0"/>
              <a:t>Defect: The product is bought in 5 clicks.</a:t>
            </a:r>
            <a:endParaRPr lang="en-UA" dirty="0"/>
          </a:p>
        </p:txBody>
      </p:sp>
    </p:spTree>
    <p:extLst>
      <p:ext uri="{BB962C8B-B14F-4D97-AF65-F5344CB8AC3E}">
        <p14:creationId xmlns:p14="http://schemas.microsoft.com/office/powerpoint/2010/main" val="475134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C556D-544D-5A7E-BE23-E4863ED06A20}"/>
              </a:ext>
            </a:extLst>
          </p:cNvPr>
          <p:cNvSpPr>
            <a:spLocks noGrp="1"/>
          </p:cNvSpPr>
          <p:nvPr>
            <p:ph type="title"/>
          </p:nvPr>
        </p:nvSpPr>
        <p:spPr/>
        <p:txBody>
          <a:bodyPr>
            <a:normAutofit/>
          </a:bodyPr>
          <a:lstStyle/>
          <a:p>
            <a:r>
              <a:rPr lang="en-US" sz="4000" dirty="0"/>
              <a:t>NON-FUNCTIONAL TESTING: SECURITY</a:t>
            </a:r>
            <a:endParaRPr lang="en-UA" sz="4000" dirty="0"/>
          </a:p>
        </p:txBody>
      </p:sp>
      <p:sp>
        <p:nvSpPr>
          <p:cNvPr id="3" name="Content Placeholder 2">
            <a:extLst>
              <a:ext uri="{FF2B5EF4-FFF2-40B4-BE49-F238E27FC236}">
                <a16:creationId xmlns:a16="http://schemas.microsoft.com/office/drawing/2014/main" id="{4FF52644-0284-7A77-9F3D-F17F6A7C59B6}"/>
              </a:ext>
            </a:extLst>
          </p:cNvPr>
          <p:cNvSpPr>
            <a:spLocks noGrp="1"/>
          </p:cNvSpPr>
          <p:nvPr>
            <p:ph idx="1"/>
          </p:nvPr>
        </p:nvSpPr>
        <p:spPr/>
        <p:txBody>
          <a:bodyPr>
            <a:normAutofit/>
          </a:bodyPr>
          <a:lstStyle/>
          <a:p>
            <a:r>
              <a:rPr lang="en-US" sz="3200" b="1" dirty="0">
                <a:ea typeface="Segoe UI" panose="020B0502040204020203" pitchFamily="34" charset="0"/>
                <a:cs typeface="Segoe UI" panose="020B0502040204020203" pitchFamily="34" charset="0"/>
              </a:rPr>
              <a:t>Task: </a:t>
            </a:r>
            <a:r>
              <a:rPr lang="en-US" dirty="0">
                <a:ea typeface="Segoe UI" panose="020B0502040204020203" pitchFamily="34" charset="0"/>
                <a:cs typeface="Segoe UI" panose="020B0502040204020203" pitchFamily="34" charset="0"/>
              </a:rPr>
              <a:t>Verify that the user returns to the ‘Login’ page and can't use any functionality in the account, while another user using the same account on another device has changed the password.</a:t>
            </a:r>
          </a:p>
          <a:p>
            <a:r>
              <a:rPr lang="en-US" b="1" dirty="0"/>
              <a:t>Security Testing Procedure:  </a:t>
            </a:r>
            <a:r>
              <a:rPr lang="en-US" dirty="0">
                <a:ea typeface="Segoe UI" panose="020B0502040204020203" pitchFamily="34" charset="0"/>
                <a:cs typeface="Segoe UI" panose="020B0502040204020203" pitchFamily="34" charset="0"/>
              </a:rPr>
              <a:t>Open a home page, log in, then open the home page on any other device, </a:t>
            </a:r>
            <a:r>
              <a:rPr lang="en-US" dirty="0"/>
              <a:t>enter the same email address and password, and change the password in the account.</a:t>
            </a:r>
          </a:p>
          <a:p>
            <a:r>
              <a:rPr lang="en-US" b="1" dirty="0"/>
              <a:t>Defect: </a:t>
            </a:r>
            <a:r>
              <a:rPr lang="en-US" dirty="0"/>
              <a:t>The user doesn’t return to the ‘Login’ page, the user continues to use the account</a:t>
            </a:r>
            <a:endParaRPr lang="en-US" dirty="0">
              <a:ea typeface="Segoe UI" panose="020B0502040204020203" pitchFamily="34" charset="0"/>
              <a:cs typeface="Segoe UI" panose="020B0502040204020203" pitchFamily="34" charset="0"/>
            </a:endParaRPr>
          </a:p>
          <a:p>
            <a:endParaRPr lang="en-UA" dirty="0"/>
          </a:p>
        </p:txBody>
      </p:sp>
    </p:spTree>
    <p:extLst>
      <p:ext uri="{BB962C8B-B14F-4D97-AF65-F5344CB8AC3E}">
        <p14:creationId xmlns:p14="http://schemas.microsoft.com/office/powerpoint/2010/main" val="20083086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A8A8D-4D7F-15FD-E922-86B3E169F27B}"/>
              </a:ext>
            </a:extLst>
          </p:cNvPr>
          <p:cNvSpPr>
            <a:spLocks noGrp="1"/>
          </p:cNvSpPr>
          <p:nvPr>
            <p:ph type="title"/>
          </p:nvPr>
        </p:nvSpPr>
        <p:spPr/>
        <p:txBody>
          <a:bodyPr>
            <a:normAutofit fontScale="90000"/>
          </a:bodyPr>
          <a:lstStyle/>
          <a:p>
            <a:r>
              <a:rPr lang="en-US" dirty="0"/>
              <a:t>NON-FUNCTIONAL TESTING: COMPATIBILITY</a:t>
            </a:r>
            <a:endParaRPr lang="en-UA" dirty="0"/>
          </a:p>
        </p:txBody>
      </p:sp>
      <p:sp>
        <p:nvSpPr>
          <p:cNvPr id="3" name="Content Placeholder 2">
            <a:extLst>
              <a:ext uri="{FF2B5EF4-FFF2-40B4-BE49-F238E27FC236}">
                <a16:creationId xmlns:a16="http://schemas.microsoft.com/office/drawing/2014/main" id="{3A4991E9-3587-8A2E-4345-5DCF582A4053}"/>
              </a:ext>
            </a:extLst>
          </p:cNvPr>
          <p:cNvSpPr>
            <a:spLocks noGrp="1"/>
          </p:cNvSpPr>
          <p:nvPr>
            <p:ph idx="1"/>
          </p:nvPr>
        </p:nvSpPr>
        <p:spPr/>
        <p:txBody>
          <a:bodyPr>
            <a:normAutofit/>
          </a:bodyPr>
          <a:lstStyle/>
          <a:p>
            <a:r>
              <a:rPr lang="en-US" b="1" dirty="0"/>
              <a:t>Task: </a:t>
            </a:r>
            <a:r>
              <a:rPr lang="en-US" dirty="0">
                <a:latin typeface="Segoe UI" panose="020B0502040204020203" pitchFamily="34" charset="0"/>
                <a:ea typeface="Segoe UI" panose="020B0502040204020203" pitchFamily="34" charset="0"/>
                <a:cs typeface="Segoe UI" panose="020B0502040204020203" pitchFamily="34" charset="0"/>
              </a:rPr>
              <a:t>Verify that website can work with Safari and Google Chrome browsers.</a:t>
            </a:r>
            <a:endParaRPr lang="en-US" b="1" dirty="0">
              <a:latin typeface="Segoe UI" panose="020B0502040204020203" pitchFamily="34" charset="0"/>
              <a:ea typeface="Segoe UI" panose="020B0502040204020203" pitchFamily="34" charset="0"/>
              <a:cs typeface="Segoe UI" panose="020B0502040204020203" pitchFamily="34" charset="0"/>
            </a:endParaRPr>
          </a:p>
          <a:p>
            <a:r>
              <a:rPr lang="en-US" b="1" dirty="0"/>
              <a:t>Compatibility Testing Procedure:  </a:t>
            </a:r>
            <a:r>
              <a:rPr lang="en-US" dirty="0"/>
              <a:t>Open Safari, o</a:t>
            </a:r>
            <a:r>
              <a:rPr lang="en-US" dirty="0">
                <a:latin typeface="Segoe UI" panose="020B0502040204020203" pitchFamily="34" charset="0"/>
                <a:ea typeface="Segoe UI" panose="020B0502040204020203" pitchFamily="34" charset="0"/>
                <a:cs typeface="Segoe UI" panose="020B0502040204020203" pitchFamily="34" charset="0"/>
              </a:rPr>
              <a:t>pen the website, log in, and try to buy a product. </a:t>
            </a:r>
            <a:r>
              <a:rPr lang="en-US" dirty="0"/>
              <a:t>Open Google Chrome, o</a:t>
            </a:r>
            <a:r>
              <a:rPr lang="en-US" dirty="0">
                <a:latin typeface="Segoe UI" panose="020B0502040204020203" pitchFamily="34" charset="0"/>
                <a:ea typeface="Segoe UI" panose="020B0502040204020203" pitchFamily="34" charset="0"/>
                <a:cs typeface="Segoe UI" panose="020B0502040204020203" pitchFamily="34" charset="0"/>
              </a:rPr>
              <a:t>pen the website, log in, and try to buy a product. </a:t>
            </a:r>
          </a:p>
          <a:p>
            <a:r>
              <a:rPr lang="en-UA" b="1" dirty="0"/>
              <a:t>Result: </a:t>
            </a:r>
            <a:r>
              <a:rPr lang="en-UA" dirty="0"/>
              <a:t>Pass. </a:t>
            </a:r>
            <a:r>
              <a:rPr lang="en-US" dirty="0"/>
              <a:t>The</a:t>
            </a:r>
            <a:r>
              <a:rPr lang="en-US" b="1" dirty="0"/>
              <a:t> </a:t>
            </a:r>
            <a:r>
              <a:rPr lang="en-US" dirty="0"/>
              <a:t>website works correctly on both browsers.</a:t>
            </a:r>
            <a:endParaRPr lang="en-US" dirty="0">
              <a:latin typeface="Segoe UI" panose="020B0502040204020203" pitchFamily="34" charset="0"/>
              <a:ea typeface="Segoe UI" panose="020B0502040204020203" pitchFamily="34" charset="0"/>
              <a:cs typeface="Segoe UI" panose="020B0502040204020203" pitchFamily="34" charset="0"/>
            </a:endParaRPr>
          </a:p>
          <a:p>
            <a:pPr marL="0" indent="0">
              <a:buNone/>
            </a:pPr>
            <a:endParaRPr lang="en-UA" dirty="0"/>
          </a:p>
        </p:txBody>
      </p:sp>
    </p:spTree>
    <p:extLst>
      <p:ext uri="{BB962C8B-B14F-4D97-AF65-F5344CB8AC3E}">
        <p14:creationId xmlns:p14="http://schemas.microsoft.com/office/powerpoint/2010/main" val="3456900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1" name="Rectangle 20">
            <a:extLst>
              <a:ext uri="{FF2B5EF4-FFF2-40B4-BE49-F238E27FC236}">
                <a16:creationId xmlns:a16="http://schemas.microsoft.com/office/drawing/2014/main" id="{7462BFBC-0E19-4E6F-B0C7-CD5C519BC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23" name="Group 22">
            <a:extLst>
              <a:ext uri="{FF2B5EF4-FFF2-40B4-BE49-F238E27FC236}">
                <a16:creationId xmlns:a16="http://schemas.microsoft.com/office/drawing/2014/main" id="{F2C2A007-4AE9-49C4-B364-5FDF345962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1"/>
            <a:ext cx="5236971" cy="6858000"/>
            <a:chOff x="20829" y="1"/>
            <a:chExt cx="5236971" cy="6857999"/>
          </a:xfrm>
        </p:grpSpPr>
        <p:pic>
          <p:nvPicPr>
            <p:cNvPr id="24" name="Picture 23">
              <a:extLst>
                <a:ext uri="{FF2B5EF4-FFF2-40B4-BE49-F238E27FC236}">
                  <a16:creationId xmlns:a16="http://schemas.microsoft.com/office/drawing/2014/main" id="{7078F960-6916-4F42-8EF7-539F7BCF6E1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25" name="Picture 24">
              <a:extLst>
                <a:ext uri="{FF2B5EF4-FFF2-40B4-BE49-F238E27FC236}">
                  <a16:creationId xmlns:a16="http://schemas.microsoft.com/office/drawing/2014/main" id="{5DDD393C-0974-429B-BE40-48457E19E48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alphaModFix amt="8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27" name="Rectangle 26">
            <a:extLst>
              <a:ext uri="{FF2B5EF4-FFF2-40B4-BE49-F238E27FC236}">
                <a16:creationId xmlns:a16="http://schemas.microsoft.com/office/drawing/2014/main" id="{D813CD98-5EBE-426D-A4AC-FA5518B09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276"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453545A-B2D3-41EE-A91C-DBF43402DD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276" y="685800"/>
            <a:ext cx="10820400" cy="5486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C95197-9B3A-D0EE-5EE5-974C9AAF25C1}"/>
              </a:ext>
            </a:extLst>
          </p:cNvPr>
          <p:cNvSpPr>
            <a:spLocks noGrp="1"/>
          </p:cNvSpPr>
          <p:nvPr>
            <p:ph type="title"/>
          </p:nvPr>
        </p:nvSpPr>
        <p:spPr>
          <a:xfrm>
            <a:off x="1143318" y="914400"/>
            <a:ext cx="4952681" cy="5105400"/>
          </a:xfrm>
        </p:spPr>
        <p:txBody>
          <a:bodyPr anchor="ctr">
            <a:normAutofit/>
          </a:bodyPr>
          <a:lstStyle/>
          <a:p>
            <a:r>
              <a:rPr lang="en-UA" dirty="0"/>
              <a:t>What is Jasmine website?</a:t>
            </a:r>
          </a:p>
        </p:txBody>
      </p:sp>
      <p:sp>
        <p:nvSpPr>
          <p:cNvPr id="3" name="Content Placeholder 2">
            <a:extLst>
              <a:ext uri="{FF2B5EF4-FFF2-40B4-BE49-F238E27FC236}">
                <a16:creationId xmlns:a16="http://schemas.microsoft.com/office/drawing/2014/main" id="{C77A5382-B609-3BB6-1676-73E4907EECE0}"/>
              </a:ext>
            </a:extLst>
          </p:cNvPr>
          <p:cNvSpPr>
            <a:spLocks noGrp="1"/>
          </p:cNvSpPr>
          <p:nvPr>
            <p:ph idx="1"/>
          </p:nvPr>
        </p:nvSpPr>
        <p:spPr>
          <a:xfrm>
            <a:off x="6324601" y="914400"/>
            <a:ext cx="4800600" cy="5105400"/>
          </a:xfrm>
        </p:spPr>
        <p:txBody>
          <a:bodyPr anchor="ctr">
            <a:normAutofit/>
          </a:bodyPr>
          <a:lstStyle/>
          <a:p>
            <a:pPr>
              <a:lnSpc>
                <a:spcPct val="100000"/>
              </a:lnSpc>
            </a:pPr>
            <a:r>
              <a:rPr lang="en-GB" sz="1800" dirty="0"/>
              <a:t>It is a dynamic website that helps customers find products from Jasmine company. You could use this website on Safari,  Google Chrome, Microsoft Edge, Mozilla Firefox, and Internet Explorer web browsers. </a:t>
            </a:r>
          </a:p>
          <a:p>
            <a:pPr>
              <a:lnSpc>
                <a:spcPct val="100000"/>
              </a:lnSpc>
            </a:pPr>
            <a:r>
              <a:rPr lang="en-GB" sz="1800" dirty="0"/>
              <a:t>On this website, you could select underwear or buy a gift card. Our customers have their own cabinet where store all information about orders,  personal data, and wish lists.</a:t>
            </a:r>
          </a:p>
          <a:p>
            <a:pPr>
              <a:lnSpc>
                <a:spcPct val="100000"/>
              </a:lnSpc>
            </a:pPr>
            <a:r>
              <a:rPr lang="en-GB" sz="1800" dirty="0"/>
              <a:t>Of course, you have the capability to contact our helpdesk, if you need help. It’s really important that our customers could quickly look over lots of product photos and choose the correct size, </a:t>
            </a:r>
            <a:r>
              <a:rPr lang="en-GB" sz="1800" dirty="0" err="1"/>
              <a:t>color</a:t>
            </a:r>
            <a:r>
              <a:rPr lang="en-GB" sz="1800" dirty="0"/>
              <a:t>, and model. Then successfully buy it.</a:t>
            </a:r>
            <a:endParaRPr lang="en-UA" sz="1800" dirty="0"/>
          </a:p>
        </p:txBody>
      </p:sp>
    </p:spTree>
    <p:extLst>
      <p:ext uri="{BB962C8B-B14F-4D97-AF65-F5344CB8AC3E}">
        <p14:creationId xmlns:p14="http://schemas.microsoft.com/office/powerpoint/2010/main" val="64681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F4B0-8C26-8082-C9ED-9680D38636F8}"/>
              </a:ext>
            </a:extLst>
          </p:cNvPr>
          <p:cNvSpPr>
            <a:spLocks noGrp="1"/>
          </p:cNvSpPr>
          <p:nvPr>
            <p:ph type="title"/>
          </p:nvPr>
        </p:nvSpPr>
        <p:spPr/>
        <p:txBody>
          <a:bodyPr>
            <a:normAutofit/>
          </a:bodyPr>
          <a:lstStyle/>
          <a:p>
            <a:r>
              <a:rPr lang="en-US" sz="4000" dirty="0"/>
              <a:t>CONFIRMATION TESTING</a:t>
            </a:r>
            <a:endParaRPr lang="en-UA" sz="4000" dirty="0"/>
          </a:p>
        </p:txBody>
      </p:sp>
      <p:sp>
        <p:nvSpPr>
          <p:cNvPr id="3" name="Content Placeholder 2">
            <a:extLst>
              <a:ext uri="{FF2B5EF4-FFF2-40B4-BE49-F238E27FC236}">
                <a16:creationId xmlns:a16="http://schemas.microsoft.com/office/drawing/2014/main" id="{231E1C95-06EC-DFD1-F15D-E5329DA981F6}"/>
              </a:ext>
            </a:extLst>
          </p:cNvPr>
          <p:cNvSpPr>
            <a:spLocks noGrp="1"/>
          </p:cNvSpPr>
          <p:nvPr>
            <p:ph idx="1"/>
          </p:nvPr>
        </p:nvSpPr>
        <p:spPr/>
        <p:txBody>
          <a:bodyPr/>
          <a:lstStyle/>
          <a:p>
            <a:r>
              <a:rPr lang="en-GB" dirty="0"/>
              <a:t>Task: Test the ability to buy a product</a:t>
            </a:r>
          </a:p>
          <a:p>
            <a:r>
              <a:rPr lang="en-GB" dirty="0"/>
              <a:t>Functional Testing Procedure: Run steps of the failed Test Cases and confirm that the defect is fixed. </a:t>
            </a:r>
          </a:p>
          <a:p>
            <a:r>
              <a:rPr lang="en-GB" dirty="0"/>
              <a:t>Type in a search field category and name of the product chose details, try to order, and verify that product appears in the list. </a:t>
            </a:r>
          </a:p>
          <a:p>
            <a:r>
              <a:rPr lang="en-GB" dirty="0"/>
              <a:t>Defect: After searching, the product doesn’t appear in the list. </a:t>
            </a:r>
            <a:endParaRPr lang="en-UA" dirty="0"/>
          </a:p>
        </p:txBody>
      </p:sp>
    </p:spTree>
    <p:extLst>
      <p:ext uri="{BB962C8B-B14F-4D97-AF65-F5344CB8AC3E}">
        <p14:creationId xmlns:p14="http://schemas.microsoft.com/office/powerpoint/2010/main" val="12908857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B8D05-8099-8F1B-8235-7E3E070AE76A}"/>
              </a:ext>
            </a:extLst>
          </p:cNvPr>
          <p:cNvSpPr>
            <a:spLocks noGrp="1"/>
          </p:cNvSpPr>
          <p:nvPr>
            <p:ph type="title"/>
          </p:nvPr>
        </p:nvSpPr>
        <p:spPr/>
        <p:txBody>
          <a:bodyPr>
            <a:normAutofit/>
          </a:bodyPr>
          <a:lstStyle/>
          <a:p>
            <a:r>
              <a:rPr lang="en-US" sz="4000" dirty="0"/>
              <a:t>REGRESSION TESTING</a:t>
            </a:r>
            <a:endParaRPr lang="en-UA" sz="4000" dirty="0"/>
          </a:p>
        </p:txBody>
      </p:sp>
      <p:sp>
        <p:nvSpPr>
          <p:cNvPr id="3" name="Content Placeholder 2">
            <a:extLst>
              <a:ext uri="{FF2B5EF4-FFF2-40B4-BE49-F238E27FC236}">
                <a16:creationId xmlns:a16="http://schemas.microsoft.com/office/drawing/2014/main" id="{92872F70-3720-61C5-C766-9DE597E672A7}"/>
              </a:ext>
            </a:extLst>
          </p:cNvPr>
          <p:cNvSpPr>
            <a:spLocks noGrp="1"/>
          </p:cNvSpPr>
          <p:nvPr>
            <p:ph idx="1"/>
          </p:nvPr>
        </p:nvSpPr>
        <p:spPr/>
        <p:txBody>
          <a:bodyPr>
            <a:normAutofit/>
          </a:bodyPr>
          <a:lstStyle/>
          <a:p>
            <a:r>
              <a:rPr lang="en-GB" dirty="0"/>
              <a:t>Task: Test ability to buy product when type only name without category.</a:t>
            </a:r>
          </a:p>
          <a:p>
            <a:r>
              <a:rPr lang="en-GB" dirty="0"/>
              <a:t>Regression Testing Procedure:  Open the website, type in a search field name of the product, chose details, try to order, and verify that product appears in the labels list. </a:t>
            </a:r>
          </a:p>
          <a:p>
            <a:r>
              <a:rPr lang="en-GB" dirty="0"/>
              <a:t>Result: Pass. The website gives a correct answer when typing only Albina.</a:t>
            </a:r>
            <a:endParaRPr lang="en-UA" dirty="0"/>
          </a:p>
        </p:txBody>
      </p:sp>
    </p:spTree>
    <p:extLst>
      <p:ext uri="{BB962C8B-B14F-4D97-AF65-F5344CB8AC3E}">
        <p14:creationId xmlns:p14="http://schemas.microsoft.com/office/powerpoint/2010/main" val="11266511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5AD08-89D8-99FA-168E-16F151AA6A26}"/>
              </a:ext>
            </a:extLst>
          </p:cNvPr>
          <p:cNvSpPr>
            <a:spLocks noGrp="1"/>
          </p:cNvSpPr>
          <p:nvPr>
            <p:ph type="title"/>
          </p:nvPr>
        </p:nvSpPr>
        <p:spPr/>
        <p:txBody>
          <a:bodyPr/>
          <a:lstStyle/>
          <a:p>
            <a:endParaRPr lang="en-UA" dirty="0"/>
          </a:p>
        </p:txBody>
      </p:sp>
      <p:pic>
        <p:nvPicPr>
          <p:cNvPr id="21" name="Content Placeholder 20" descr="Graphical user interface, website&#10;&#10;Description automatically generated">
            <a:extLst>
              <a:ext uri="{FF2B5EF4-FFF2-40B4-BE49-F238E27FC236}">
                <a16:creationId xmlns:a16="http://schemas.microsoft.com/office/drawing/2014/main" id="{8B58B61E-0A88-6EB5-8316-2D23EE7B046C}"/>
              </a:ext>
            </a:extLst>
          </p:cNvPr>
          <p:cNvPicPr>
            <a:picLocks noGrp="1" noChangeAspect="1"/>
          </p:cNvPicPr>
          <p:nvPr>
            <p:ph idx="1"/>
          </p:nvPr>
        </p:nvPicPr>
        <p:blipFill>
          <a:blip r:embed="rId2"/>
          <a:stretch>
            <a:fillRect/>
          </a:stretch>
        </p:blipFill>
        <p:spPr>
          <a:xfrm>
            <a:off x="0" y="1"/>
            <a:ext cx="16684879" cy="6852539"/>
          </a:xfrm>
        </p:spPr>
      </p:pic>
    </p:spTree>
    <p:extLst>
      <p:ext uri="{BB962C8B-B14F-4D97-AF65-F5344CB8AC3E}">
        <p14:creationId xmlns:p14="http://schemas.microsoft.com/office/powerpoint/2010/main" val="39002446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2" name="Picture 11">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3" name="Rectangle 13">
            <a:extLst>
              <a:ext uri="{FF2B5EF4-FFF2-40B4-BE49-F238E27FC236}">
                <a16:creationId xmlns:a16="http://schemas.microsoft.com/office/drawing/2014/main" id="{37FDDF72-DE39-4F99-A3C1-DD9D7815D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4" name="Rectangle 15">
            <a:extLst>
              <a:ext uri="{FF2B5EF4-FFF2-40B4-BE49-F238E27FC236}">
                <a16:creationId xmlns:a16="http://schemas.microsoft.com/office/drawing/2014/main" id="{5E4ECE80-3AD1-450C-B62A-98788F1939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5" name="Content Placeholder 4" descr="Text, letter&#10;&#10;Description automatically generated">
            <a:extLst>
              <a:ext uri="{FF2B5EF4-FFF2-40B4-BE49-F238E27FC236}">
                <a16:creationId xmlns:a16="http://schemas.microsoft.com/office/drawing/2014/main" id="{7D8A1BFA-DC1A-E1CE-4D85-C500070EE15E}"/>
              </a:ext>
            </a:extLst>
          </p:cNvPr>
          <p:cNvPicPr>
            <a:picLocks noGrp="1" noChangeAspect="1"/>
          </p:cNvPicPr>
          <p:nvPr>
            <p:ph idx="1"/>
          </p:nvPr>
        </p:nvPicPr>
        <p:blipFill rotWithShape="1">
          <a:blip r:embed="rId3">
            <a:alphaModFix/>
          </a:blip>
          <a:srcRect r="4446" b="1"/>
          <a:stretch/>
        </p:blipFill>
        <p:spPr>
          <a:xfrm>
            <a:off x="20" y="10"/>
            <a:ext cx="12191980" cy="6857990"/>
          </a:xfrm>
          <a:prstGeom prst="rect">
            <a:avLst/>
          </a:prstGeom>
        </p:spPr>
      </p:pic>
      <p:grpSp>
        <p:nvGrpSpPr>
          <p:cNvPr id="18" name="Group 17">
            <a:extLst>
              <a:ext uri="{FF2B5EF4-FFF2-40B4-BE49-F238E27FC236}">
                <a16:creationId xmlns:a16="http://schemas.microsoft.com/office/drawing/2014/main" id="{CE9B092E-D66A-4EA7-BBE1-CCA8B9061C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8194385" y="0"/>
            <a:ext cx="3997615" cy="6816079"/>
            <a:chOff x="8059620" y="41922"/>
            <a:chExt cx="3997615" cy="6816077"/>
          </a:xfrm>
        </p:grpSpPr>
        <p:pic>
          <p:nvPicPr>
            <p:cNvPr id="19" name="Picture 18">
              <a:extLst>
                <a:ext uri="{FF2B5EF4-FFF2-40B4-BE49-F238E27FC236}">
                  <a16:creationId xmlns:a16="http://schemas.microsoft.com/office/drawing/2014/main" id="{4619ED9A-EBDC-4CCF-8262-9B63942F3D6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duotone>
                <a:schemeClr val="accent6">
                  <a:shade val="45000"/>
                  <a:satMod val="135000"/>
                </a:schemeClr>
                <a:prstClr val="white"/>
              </a:duotone>
              <a:alphaModFix amt="1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20" name="Picture 19">
              <a:extLst>
                <a:ext uri="{FF2B5EF4-FFF2-40B4-BE49-F238E27FC236}">
                  <a16:creationId xmlns:a16="http://schemas.microsoft.com/office/drawing/2014/main" id="{10654581-F706-475D-ABF0-14EE63DB76E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duotone>
                <a:schemeClr val="accent6">
                  <a:shade val="45000"/>
                  <a:satMod val="135000"/>
                </a:schemeClr>
                <a:prstClr val="white"/>
              </a:duotone>
              <a:alphaModFix amt="2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spTree>
    <p:extLst>
      <p:ext uri="{BB962C8B-B14F-4D97-AF65-F5344CB8AC3E}">
        <p14:creationId xmlns:p14="http://schemas.microsoft.com/office/powerpoint/2010/main" val="507362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3B272-6640-A3D1-9D52-8E955948DF90}"/>
              </a:ext>
            </a:extLst>
          </p:cNvPr>
          <p:cNvSpPr>
            <a:spLocks noGrp="1"/>
          </p:cNvSpPr>
          <p:nvPr>
            <p:ph type="title"/>
          </p:nvPr>
        </p:nvSpPr>
        <p:spPr>
          <a:xfrm>
            <a:off x="458694" y="365760"/>
            <a:ext cx="10895106" cy="635137"/>
          </a:xfrm>
        </p:spPr>
        <p:txBody>
          <a:bodyPr>
            <a:normAutofit fontScale="90000"/>
          </a:bodyPr>
          <a:lstStyle/>
          <a:p>
            <a:r>
              <a:rPr lang="fr-FR"/>
              <a:t>A</a:t>
            </a:r>
            <a:r>
              <a:rPr lang="en-US"/>
              <a:t>GENDA</a:t>
            </a:r>
            <a:endParaRPr lang="en-UA" dirty="0"/>
          </a:p>
        </p:txBody>
      </p:sp>
      <p:sp>
        <p:nvSpPr>
          <p:cNvPr id="3" name="Content Placeholder 2">
            <a:extLst>
              <a:ext uri="{FF2B5EF4-FFF2-40B4-BE49-F238E27FC236}">
                <a16:creationId xmlns:a16="http://schemas.microsoft.com/office/drawing/2014/main" id="{758282EB-20FC-3769-DA0C-003E06CB7FF7}"/>
              </a:ext>
            </a:extLst>
          </p:cNvPr>
          <p:cNvSpPr>
            <a:spLocks noGrp="1"/>
          </p:cNvSpPr>
          <p:nvPr>
            <p:ph idx="1"/>
          </p:nvPr>
        </p:nvSpPr>
        <p:spPr>
          <a:xfrm>
            <a:off x="458694" y="1000898"/>
            <a:ext cx="11274612" cy="5144316"/>
          </a:xfrm>
        </p:spPr>
        <p:txBody>
          <a:bodyPr>
            <a:normAutofit fontScale="85000" lnSpcReduction="20000"/>
          </a:bodyPr>
          <a:lstStyle/>
          <a:p>
            <a:pPr marL="342900" indent="-342900">
              <a:buFont typeface="Wingdings" panose="05000000000000000000" pitchFamily="2" charset="2"/>
              <a:buChar char="ü"/>
            </a:pPr>
            <a:r>
              <a:rPr lang="en-US" sz="2000" b="1" dirty="0"/>
              <a:t>Functional testing </a:t>
            </a:r>
          </a:p>
          <a:p>
            <a:pPr marL="800100" lvl="1" indent="-342900"/>
            <a:r>
              <a:rPr lang="en-US" sz="1600" dirty="0"/>
              <a:t>Smoke testing</a:t>
            </a:r>
          </a:p>
          <a:p>
            <a:pPr marL="800100" lvl="1" indent="-342900"/>
            <a:r>
              <a:rPr lang="en-US" sz="1600" dirty="0"/>
              <a:t>Functional testing EXAMPLE #1</a:t>
            </a:r>
          </a:p>
          <a:p>
            <a:pPr marL="800100" lvl="1" indent="-342900"/>
            <a:r>
              <a:rPr lang="en-US" sz="1600" dirty="0"/>
              <a:t>Functional testing EXAMPLE #2</a:t>
            </a:r>
          </a:p>
          <a:p>
            <a:pPr marL="457200" lvl="1" indent="0">
              <a:buNone/>
            </a:pPr>
            <a:endParaRPr lang="en-US" sz="1600" dirty="0"/>
          </a:p>
          <a:p>
            <a:pPr marL="342900" indent="-342900">
              <a:buFont typeface="Wingdings" panose="05000000000000000000" pitchFamily="2" charset="2"/>
              <a:buChar char="ü"/>
            </a:pPr>
            <a:r>
              <a:rPr lang="en-US" sz="2000" b="1" dirty="0"/>
              <a:t>Non-functional testing</a:t>
            </a:r>
          </a:p>
          <a:p>
            <a:pPr marL="800100" lvl="1" indent="-342900"/>
            <a:r>
              <a:rPr lang="en-US" sz="1600" dirty="0"/>
              <a:t>Performance testing</a:t>
            </a:r>
          </a:p>
          <a:p>
            <a:pPr marL="800100" lvl="1" indent="-342900"/>
            <a:r>
              <a:rPr lang="en-US" sz="1600" dirty="0"/>
              <a:t>Stress </a:t>
            </a:r>
          </a:p>
          <a:p>
            <a:pPr marL="800100" lvl="1" indent="-342900"/>
            <a:r>
              <a:rPr lang="en-US" sz="1600" dirty="0"/>
              <a:t>Localization testing (L10N) </a:t>
            </a:r>
          </a:p>
          <a:p>
            <a:pPr marL="800100" lvl="1" indent="-342900"/>
            <a:r>
              <a:rPr lang="en-US" sz="1600" dirty="0"/>
              <a:t>Internationalization (I18N)</a:t>
            </a:r>
          </a:p>
          <a:p>
            <a:pPr marL="800100" lvl="1" indent="-342900"/>
            <a:r>
              <a:rPr lang="en-US" sz="1600" dirty="0"/>
              <a:t>UI testing</a:t>
            </a:r>
          </a:p>
          <a:p>
            <a:pPr marL="800100" lvl="1" indent="-342900"/>
            <a:r>
              <a:rPr lang="en-US" sz="1600" dirty="0"/>
              <a:t>Usability testing</a:t>
            </a:r>
          </a:p>
          <a:p>
            <a:pPr marL="800100" lvl="1" indent="-342900"/>
            <a:r>
              <a:rPr lang="en-US" sz="1600" dirty="0"/>
              <a:t>Security testing</a:t>
            </a:r>
          </a:p>
          <a:p>
            <a:pPr marL="800100" lvl="1" indent="-342900"/>
            <a:r>
              <a:rPr lang="en-US" sz="1600" dirty="0"/>
              <a:t>Compatibility</a:t>
            </a:r>
          </a:p>
          <a:p>
            <a:pPr marL="800100" lvl="1" indent="-342900"/>
            <a:endParaRPr lang="en-US" sz="1600" dirty="0"/>
          </a:p>
          <a:p>
            <a:pPr marL="342900" indent="-342900">
              <a:buFont typeface="Wingdings" panose="05000000000000000000" pitchFamily="2" charset="2"/>
              <a:buChar char="ü"/>
            </a:pPr>
            <a:r>
              <a:rPr lang="en-US" sz="2000" b="1" dirty="0"/>
              <a:t>Change related testing</a:t>
            </a:r>
          </a:p>
          <a:p>
            <a:pPr marL="800100" lvl="1" indent="-342900"/>
            <a:r>
              <a:rPr lang="en-US" sz="1600" dirty="0"/>
              <a:t>Confirmation testing</a:t>
            </a:r>
          </a:p>
          <a:p>
            <a:pPr marL="800100" lvl="1" indent="-342900"/>
            <a:r>
              <a:rPr lang="en-US" sz="1600" dirty="0"/>
              <a:t>Regression testing</a:t>
            </a:r>
          </a:p>
          <a:p>
            <a:pPr marL="342900" indent="-342900"/>
            <a:endParaRPr lang="en-US" sz="2000" dirty="0"/>
          </a:p>
          <a:p>
            <a:pPr marL="342900" indent="-342900"/>
            <a:endParaRPr lang="en-US" sz="2000" dirty="0"/>
          </a:p>
          <a:p>
            <a:pPr algn="ctr"/>
            <a:endParaRPr lang="en-US" sz="2000" dirty="0"/>
          </a:p>
          <a:p>
            <a:endParaRPr lang="en-UA" dirty="0"/>
          </a:p>
        </p:txBody>
      </p:sp>
    </p:spTree>
    <p:extLst>
      <p:ext uri="{BB962C8B-B14F-4D97-AF65-F5344CB8AC3E}">
        <p14:creationId xmlns:p14="http://schemas.microsoft.com/office/powerpoint/2010/main" val="1230793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9" name="Rectangle 28">
            <a:extLst>
              <a:ext uri="{FF2B5EF4-FFF2-40B4-BE49-F238E27FC236}">
                <a16:creationId xmlns:a16="http://schemas.microsoft.com/office/drawing/2014/main" id="{F8B048C4-AB77-4182-B261-2C9BE5962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31" name="Group 30">
            <a:extLst>
              <a:ext uri="{FF2B5EF4-FFF2-40B4-BE49-F238E27FC236}">
                <a16:creationId xmlns:a16="http://schemas.microsoft.com/office/drawing/2014/main" id="{A700D801-79CB-4F23-8DF8-6B0F45FCD11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6955029" y="1"/>
            <a:ext cx="5236971" cy="6858000"/>
            <a:chOff x="20829" y="1"/>
            <a:chExt cx="5236971" cy="6857999"/>
          </a:xfrm>
        </p:grpSpPr>
        <p:pic>
          <p:nvPicPr>
            <p:cNvPr id="32" name="Picture 31">
              <a:extLst>
                <a:ext uri="{FF2B5EF4-FFF2-40B4-BE49-F238E27FC236}">
                  <a16:creationId xmlns:a16="http://schemas.microsoft.com/office/drawing/2014/main" id="{AA52F426-0370-4291-8DA2-6F1DB66EAFA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0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33" name="Picture 32">
              <a:extLst>
                <a:ext uri="{FF2B5EF4-FFF2-40B4-BE49-F238E27FC236}">
                  <a16:creationId xmlns:a16="http://schemas.microsoft.com/office/drawing/2014/main" id="{987AEA36-C28D-4764-988B-6C2AC65033F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duotone>
                <a:schemeClr val="accent6">
                  <a:shade val="45000"/>
                  <a:satMod val="135000"/>
                </a:schemeClr>
                <a:prstClr val="white"/>
              </a:duotone>
              <a:alphaModFix amt="5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2" name="Title 1">
            <a:extLst>
              <a:ext uri="{FF2B5EF4-FFF2-40B4-BE49-F238E27FC236}">
                <a16:creationId xmlns:a16="http://schemas.microsoft.com/office/drawing/2014/main" id="{A89E95E1-C0DD-A9F6-FE50-707FD11C3BC7}"/>
              </a:ext>
            </a:extLst>
          </p:cNvPr>
          <p:cNvSpPr>
            <a:spLocks noGrp="1"/>
          </p:cNvSpPr>
          <p:nvPr>
            <p:ph type="title"/>
          </p:nvPr>
        </p:nvSpPr>
        <p:spPr>
          <a:xfrm>
            <a:off x="838200" y="586992"/>
            <a:ext cx="6705600" cy="1664573"/>
          </a:xfrm>
        </p:spPr>
        <p:txBody>
          <a:bodyPr>
            <a:normAutofit/>
          </a:bodyPr>
          <a:lstStyle/>
          <a:p>
            <a:r>
              <a:rPr lang="en-US" sz="4000" dirty="0"/>
              <a:t>SMOKE TESTING</a:t>
            </a:r>
            <a:endParaRPr lang="en-UA" sz="4000" dirty="0"/>
          </a:p>
        </p:txBody>
      </p:sp>
      <p:sp>
        <p:nvSpPr>
          <p:cNvPr id="3" name="Content Placeholder 2">
            <a:extLst>
              <a:ext uri="{FF2B5EF4-FFF2-40B4-BE49-F238E27FC236}">
                <a16:creationId xmlns:a16="http://schemas.microsoft.com/office/drawing/2014/main" id="{5570CF72-00AF-75C1-4D0A-2238EBF61D2C}"/>
              </a:ext>
            </a:extLst>
          </p:cNvPr>
          <p:cNvSpPr>
            <a:spLocks noGrp="1"/>
          </p:cNvSpPr>
          <p:nvPr>
            <p:ph idx="1"/>
          </p:nvPr>
        </p:nvSpPr>
        <p:spPr>
          <a:xfrm>
            <a:off x="838200" y="2411653"/>
            <a:ext cx="6705168" cy="3728613"/>
          </a:xfrm>
        </p:spPr>
        <p:txBody>
          <a:bodyPr>
            <a:normAutofit/>
          </a:bodyPr>
          <a:lstStyle/>
          <a:p>
            <a:r>
              <a:rPr lang="en-US" sz="1800" b="1" dirty="0"/>
              <a:t>Task: </a:t>
            </a:r>
            <a:r>
              <a:rPr lang="en-US" sz="1800" dirty="0"/>
              <a:t>Test the new version of Jasmine’s website</a:t>
            </a:r>
          </a:p>
          <a:p>
            <a:r>
              <a:rPr lang="en-US" sz="1800" b="1" dirty="0"/>
              <a:t>Smoke Testing Procedure: </a:t>
            </a:r>
            <a:r>
              <a:rPr lang="en-US" sz="1800" dirty="0"/>
              <a:t>quickly check the main website’s features (run the website, check the search field, try to buy a product, log in, send a message to the helpdesk, and </a:t>
            </a:r>
            <a:r>
              <a:rPr lang="en-US" sz="1800" dirty="0">
                <a:ea typeface="Segoe UI" panose="020B0502040204020203" pitchFamily="34" charset="0"/>
                <a:cs typeface="Segoe UI" panose="020B0502040204020203" pitchFamily="34" charset="0"/>
              </a:rPr>
              <a:t>check if it will be successful</a:t>
            </a:r>
            <a:r>
              <a:rPr lang="en-US" sz="1800" dirty="0">
                <a:latin typeface="Segoe UI" panose="020B0502040204020203" pitchFamily="34" charset="0"/>
                <a:ea typeface="Segoe UI" panose="020B0502040204020203" pitchFamily="34" charset="0"/>
                <a:cs typeface="Segoe UI" panose="020B0502040204020203" pitchFamily="34" charset="0"/>
              </a:rPr>
              <a:t>).</a:t>
            </a:r>
          </a:p>
          <a:p>
            <a:r>
              <a:rPr lang="en-US" sz="1800" b="1" dirty="0"/>
              <a:t>Summary: </a:t>
            </a:r>
            <a:r>
              <a:rPr lang="en-US" sz="1800" dirty="0"/>
              <a:t>Build is accepted, and critical bugs are not found.</a:t>
            </a:r>
          </a:p>
          <a:p>
            <a:endParaRPr lang="en-UA" sz="1800" dirty="0"/>
          </a:p>
        </p:txBody>
      </p:sp>
    </p:spTree>
    <p:extLst>
      <p:ext uri="{BB962C8B-B14F-4D97-AF65-F5344CB8AC3E}">
        <p14:creationId xmlns:p14="http://schemas.microsoft.com/office/powerpoint/2010/main" val="1488578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1" name="Rectangle 90">
            <a:extLst>
              <a:ext uri="{FF2B5EF4-FFF2-40B4-BE49-F238E27FC236}">
                <a16:creationId xmlns:a16="http://schemas.microsoft.com/office/drawing/2014/main" id="{A4FB2F27-3F7D-440E-A905-86607A926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93" name="Rectangle 92">
            <a:extLst>
              <a:ext uri="{FF2B5EF4-FFF2-40B4-BE49-F238E27FC236}">
                <a16:creationId xmlns:a16="http://schemas.microsoft.com/office/drawing/2014/main" id="{AF678C14-A033-4139-BCA9-8382B0396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95" name="Group 94">
            <a:extLst>
              <a:ext uri="{FF2B5EF4-FFF2-40B4-BE49-F238E27FC236}">
                <a16:creationId xmlns:a16="http://schemas.microsoft.com/office/drawing/2014/main" id="{14763DA8-CE3A-4B30-B2F5-0D128777F7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96" name="Picture 95">
              <a:extLst>
                <a:ext uri="{FF2B5EF4-FFF2-40B4-BE49-F238E27FC236}">
                  <a16:creationId xmlns:a16="http://schemas.microsoft.com/office/drawing/2014/main" id="{F6B75A5A-FDA7-4C8E-BD65-8506C42AA86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97" name="Picture 96">
              <a:extLst>
                <a:ext uri="{FF2B5EF4-FFF2-40B4-BE49-F238E27FC236}">
                  <a16:creationId xmlns:a16="http://schemas.microsoft.com/office/drawing/2014/main" id="{0E6AFCAB-12BF-4A0B-B089-A794259D2FC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7AC4F8A1-D4E4-F0D9-D2C5-A8C44723B713}"/>
              </a:ext>
            </a:extLst>
          </p:cNvPr>
          <p:cNvSpPr>
            <a:spLocks noGrp="1"/>
          </p:cNvSpPr>
          <p:nvPr>
            <p:ph type="title"/>
          </p:nvPr>
        </p:nvSpPr>
        <p:spPr>
          <a:xfrm>
            <a:off x="927746" y="220963"/>
            <a:ext cx="4191000" cy="2682875"/>
          </a:xfrm>
        </p:spPr>
        <p:txBody>
          <a:bodyPr>
            <a:normAutofit/>
          </a:bodyPr>
          <a:lstStyle/>
          <a:p>
            <a:r>
              <a:rPr lang="en-US" sz="4000" dirty="0"/>
              <a:t>FUNCTIONAL TESTING. EXAMPLE #1</a:t>
            </a:r>
            <a:endParaRPr lang="en-UA" sz="4000" dirty="0"/>
          </a:p>
        </p:txBody>
      </p:sp>
      <p:sp>
        <p:nvSpPr>
          <p:cNvPr id="3" name="Content Placeholder 2">
            <a:extLst>
              <a:ext uri="{FF2B5EF4-FFF2-40B4-BE49-F238E27FC236}">
                <a16:creationId xmlns:a16="http://schemas.microsoft.com/office/drawing/2014/main" id="{1D8236C9-4581-9844-D4B8-0C729ACDF796}"/>
              </a:ext>
            </a:extLst>
          </p:cNvPr>
          <p:cNvSpPr>
            <a:spLocks noGrp="1"/>
          </p:cNvSpPr>
          <p:nvPr>
            <p:ph idx="1"/>
          </p:nvPr>
        </p:nvSpPr>
        <p:spPr>
          <a:xfrm>
            <a:off x="838199" y="2903838"/>
            <a:ext cx="4454387" cy="3496962"/>
          </a:xfrm>
        </p:spPr>
        <p:txBody>
          <a:bodyPr>
            <a:normAutofit/>
          </a:bodyPr>
          <a:lstStyle/>
          <a:p>
            <a:pPr>
              <a:lnSpc>
                <a:spcPct val="100000"/>
              </a:lnSpc>
            </a:pPr>
            <a:r>
              <a:rPr lang="en-US" sz="1800" b="1" dirty="0"/>
              <a:t>Task: </a:t>
            </a:r>
            <a:r>
              <a:rPr lang="en-US" sz="1800" dirty="0"/>
              <a:t>Test the ability to buy a product</a:t>
            </a:r>
          </a:p>
          <a:p>
            <a:pPr>
              <a:lnSpc>
                <a:spcPct val="100000"/>
              </a:lnSpc>
            </a:pPr>
            <a:r>
              <a:rPr lang="en-US" sz="1800" b="1" dirty="0"/>
              <a:t>Functional Testing Procedure: </a:t>
            </a:r>
            <a:r>
              <a:rPr lang="en-US" sz="1800" dirty="0"/>
              <a:t>Check the ability to buy a </a:t>
            </a:r>
            <a:r>
              <a:rPr lang="en-GB" sz="1800" dirty="0"/>
              <a:t>Shirt Albina, </a:t>
            </a:r>
            <a:r>
              <a:rPr lang="en-GB" sz="1800" dirty="0" err="1"/>
              <a:t>color</a:t>
            </a:r>
            <a:r>
              <a:rPr lang="en-GB" sz="1800" dirty="0"/>
              <a:t>: black, size: M</a:t>
            </a:r>
          </a:p>
          <a:p>
            <a:pPr>
              <a:lnSpc>
                <a:spcPct val="100000"/>
              </a:lnSpc>
            </a:pPr>
            <a:r>
              <a:rPr lang="en-US" sz="1800" dirty="0"/>
              <a:t> Type in a search field category and name of the product, chose details, and try to order.</a:t>
            </a:r>
          </a:p>
          <a:p>
            <a:pPr>
              <a:lnSpc>
                <a:spcPct val="100000"/>
              </a:lnSpc>
            </a:pPr>
            <a:r>
              <a:rPr lang="en-US" sz="1800" b="1" dirty="0"/>
              <a:t>Defect: </a:t>
            </a:r>
            <a:r>
              <a:rPr lang="en-US" sz="1800" dirty="0"/>
              <a:t>After searching, the product doesn’t appear in the list.</a:t>
            </a:r>
          </a:p>
          <a:p>
            <a:pPr>
              <a:lnSpc>
                <a:spcPct val="100000"/>
              </a:lnSpc>
            </a:pPr>
            <a:endParaRPr lang="en-UA" sz="1500" dirty="0"/>
          </a:p>
        </p:txBody>
      </p:sp>
      <p:pic>
        <p:nvPicPr>
          <p:cNvPr id="17" name="Picture 16" descr="Graphical user interface, text&#10;&#10;Description automatically generated">
            <a:extLst>
              <a:ext uri="{FF2B5EF4-FFF2-40B4-BE49-F238E27FC236}">
                <a16:creationId xmlns:a16="http://schemas.microsoft.com/office/drawing/2014/main" id="{2AC62F71-29CA-3B37-59DD-5F6BF6C84C04}"/>
              </a:ext>
            </a:extLst>
          </p:cNvPr>
          <p:cNvPicPr>
            <a:picLocks noChangeAspect="1"/>
          </p:cNvPicPr>
          <p:nvPr/>
        </p:nvPicPr>
        <p:blipFill>
          <a:blip r:embed="rId4"/>
          <a:stretch>
            <a:fillRect/>
          </a:stretch>
        </p:blipFill>
        <p:spPr>
          <a:xfrm>
            <a:off x="5562600" y="2463198"/>
            <a:ext cx="5881672" cy="1779204"/>
          </a:xfrm>
          <a:prstGeom prst="rect">
            <a:avLst/>
          </a:prstGeom>
        </p:spPr>
      </p:pic>
    </p:spTree>
    <p:extLst>
      <p:ext uri="{BB962C8B-B14F-4D97-AF65-F5344CB8AC3E}">
        <p14:creationId xmlns:p14="http://schemas.microsoft.com/office/powerpoint/2010/main" val="2742218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A4FB2F27-3F7D-440E-A905-86607A926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 name="Rectangle 14">
            <a:extLst>
              <a:ext uri="{FF2B5EF4-FFF2-40B4-BE49-F238E27FC236}">
                <a16:creationId xmlns:a16="http://schemas.microsoft.com/office/drawing/2014/main" id="{AF678C14-A033-4139-BCA9-8382B0396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7" name="Group 16">
            <a:extLst>
              <a:ext uri="{FF2B5EF4-FFF2-40B4-BE49-F238E27FC236}">
                <a16:creationId xmlns:a16="http://schemas.microsoft.com/office/drawing/2014/main" id="{14763DA8-CE3A-4B30-B2F5-0D128777F7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8" name="Picture 17">
              <a:extLst>
                <a:ext uri="{FF2B5EF4-FFF2-40B4-BE49-F238E27FC236}">
                  <a16:creationId xmlns:a16="http://schemas.microsoft.com/office/drawing/2014/main" id="{F6B75A5A-FDA7-4C8E-BD65-8506C42AA86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9" name="Picture 18">
              <a:extLst>
                <a:ext uri="{FF2B5EF4-FFF2-40B4-BE49-F238E27FC236}">
                  <a16:creationId xmlns:a16="http://schemas.microsoft.com/office/drawing/2014/main" id="{0E6AFCAB-12BF-4A0B-B089-A794259D2FC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EFA80FB7-8C7A-0FFB-CFC1-26CEC0B1889A}"/>
              </a:ext>
            </a:extLst>
          </p:cNvPr>
          <p:cNvSpPr>
            <a:spLocks noGrp="1"/>
          </p:cNvSpPr>
          <p:nvPr>
            <p:ph type="title"/>
          </p:nvPr>
        </p:nvSpPr>
        <p:spPr>
          <a:xfrm>
            <a:off x="838200" y="609599"/>
            <a:ext cx="4191000" cy="2682875"/>
          </a:xfrm>
        </p:spPr>
        <p:txBody>
          <a:bodyPr>
            <a:normAutofit/>
          </a:bodyPr>
          <a:lstStyle/>
          <a:p>
            <a:r>
              <a:rPr lang="en-US" sz="4000" dirty="0"/>
              <a:t>FUNCTIONAL TESTING. EXAMPLE #2</a:t>
            </a:r>
            <a:endParaRPr lang="en-UA" sz="4000" dirty="0"/>
          </a:p>
        </p:txBody>
      </p:sp>
      <p:sp>
        <p:nvSpPr>
          <p:cNvPr id="3" name="Content Placeholder 2">
            <a:extLst>
              <a:ext uri="{FF2B5EF4-FFF2-40B4-BE49-F238E27FC236}">
                <a16:creationId xmlns:a16="http://schemas.microsoft.com/office/drawing/2014/main" id="{07AA2BE0-3A28-4D33-9DAD-6621611E586A}"/>
              </a:ext>
            </a:extLst>
          </p:cNvPr>
          <p:cNvSpPr>
            <a:spLocks noGrp="1"/>
          </p:cNvSpPr>
          <p:nvPr>
            <p:ph idx="1"/>
          </p:nvPr>
        </p:nvSpPr>
        <p:spPr>
          <a:xfrm>
            <a:off x="838200" y="3429000"/>
            <a:ext cx="4190730" cy="2667000"/>
          </a:xfrm>
        </p:spPr>
        <p:txBody>
          <a:bodyPr>
            <a:normAutofit/>
          </a:bodyPr>
          <a:lstStyle/>
          <a:p>
            <a:pPr>
              <a:lnSpc>
                <a:spcPct val="100000"/>
              </a:lnSpc>
            </a:pPr>
            <a:r>
              <a:rPr lang="en-US" sz="1800" b="1" dirty="0"/>
              <a:t>Task: </a:t>
            </a:r>
            <a:r>
              <a:rPr lang="en-US" sz="1800" dirty="0"/>
              <a:t>Test ability to log in</a:t>
            </a:r>
          </a:p>
          <a:p>
            <a:pPr>
              <a:lnSpc>
                <a:spcPct val="100000"/>
              </a:lnSpc>
            </a:pPr>
            <a:r>
              <a:rPr lang="en-US" sz="1800" b="1" dirty="0"/>
              <a:t>Functional Testing Procedure: </a:t>
            </a:r>
            <a:r>
              <a:rPr lang="en-US" sz="1800" dirty="0"/>
              <a:t>Check the ability to log in on the webpage. Click on the button login, open a new page, chose new customer, enter your details, then sign up.</a:t>
            </a:r>
          </a:p>
          <a:p>
            <a:pPr>
              <a:lnSpc>
                <a:spcPct val="100000"/>
              </a:lnSpc>
            </a:pPr>
            <a:r>
              <a:rPr lang="en-UA" sz="1800" b="1" dirty="0"/>
              <a:t>Result: </a:t>
            </a:r>
            <a:r>
              <a:rPr lang="en-UA" sz="1800" dirty="0"/>
              <a:t>Pass</a:t>
            </a:r>
          </a:p>
          <a:p>
            <a:pPr>
              <a:lnSpc>
                <a:spcPct val="100000"/>
              </a:lnSpc>
            </a:pPr>
            <a:endParaRPr lang="en-UA" sz="1800" dirty="0"/>
          </a:p>
        </p:txBody>
      </p:sp>
      <p:pic>
        <p:nvPicPr>
          <p:cNvPr id="8" name="Picture 7" descr="Graphical user interface, website&#10;&#10;Description automatically generated">
            <a:extLst>
              <a:ext uri="{FF2B5EF4-FFF2-40B4-BE49-F238E27FC236}">
                <a16:creationId xmlns:a16="http://schemas.microsoft.com/office/drawing/2014/main" id="{A3342694-E291-6402-AF86-C2A652E0D8DB}"/>
              </a:ext>
            </a:extLst>
          </p:cNvPr>
          <p:cNvPicPr>
            <a:picLocks noChangeAspect="1"/>
          </p:cNvPicPr>
          <p:nvPr/>
        </p:nvPicPr>
        <p:blipFill>
          <a:blip r:embed="rId4"/>
          <a:stretch>
            <a:fillRect/>
          </a:stretch>
        </p:blipFill>
        <p:spPr>
          <a:xfrm>
            <a:off x="5562600" y="1639763"/>
            <a:ext cx="5881672" cy="3426073"/>
          </a:xfrm>
          <a:prstGeom prst="rect">
            <a:avLst/>
          </a:prstGeom>
        </p:spPr>
      </p:pic>
      <p:sp>
        <p:nvSpPr>
          <p:cNvPr id="9" name="Right Arrow 8">
            <a:extLst>
              <a:ext uri="{FF2B5EF4-FFF2-40B4-BE49-F238E27FC236}">
                <a16:creationId xmlns:a16="http://schemas.microsoft.com/office/drawing/2014/main" id="{3AB7B014-E1D4-A244-8818-215D72A23F14}"/>
              </a:ext>
            </a:extLst>
          </p:cNvPr>
          <p:cNvSpPr/>
          <p:nvPr/>
        </p:nvSpPr>
        <p:spPr>
          <a:xfrm rot="5400000">
            <a:off x="10355232" y="1277312"/>
            <a:ext cx="1014298" cy="177113"/>
          </a:xfrm>
          <a:prstGeom prst="right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A"/>
          </a:p>
        </p:txBody>
      </p:sp>
    </p:spTree>
    <p:extLst>
      <p:ext uri="{BB962C8B-B14F-4D97-AF65-F5344CB8AC3E}">
        <p14:creationId xmlns:p14="http://schemas.microsoft.com/office/powerpoint/2010/main" val="2449208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D5FB7-735C-0A52-DC87-1B4547C83863}"/>
              </a:ext>
            </a:extLst>
          </p:cNvPr>
          <p:cNvSpPr>
            <a:spLocks noGrp="1"/>
          </p:cNvSpPr>
          <p:nvPr>
            <p:ph type="title"/>
          </p:nvPr>
        </p:nvSpPr>
        <p:spPr/>
        <p:txBody>
          <a:bodyPr>
            <a:normAutofit fontScale="90000"/>
          </a:bodyPr>
          <a:lstStyle/>
          <a:p>
            <a:r>
              <a:rPr lang="en-US" dirty="0"/>
              <a:t>NON-FUNCTIONAL TESTING: LOAD </a:t>
            </a:r>
            <a:br>
              <a:rPr lang="en-US" dirty="0"/>
            </a:br>
            <a:endParaRPr lang="en-UA" dirty="0"/>
          </a:p>
        </p:txBody>
      </p:sp>
      <p:sp>
        <p:nvSpPr>
          <p:cNvPr id="3" name="Content Placeholder 2">
            <a:extLst>
              <a:ext uri="{FF2B5EF4-FFF2-40B4-BE49-F238E27FC236}">
                <a16:creationId xmlns:a16="http://schemas.microsoft.com/office/drawing/2014/main" id="{6641B98C-553F-9A1E-FF40-162DA9E7C8CB}"/>
              </a:ext>
            </a:extLst>
          </p:cNvPr>
          <p:cNvSpPr>
            <a:spLocks noGrp="1"/>
          </p:cNvSpPr>
          <p:nvPr>
            <p:ph idx="1"/>
          </p:nvPr>
        </p:nvSpPr>
        <p:spPr/>
        <p:txBody>
          <a:bodyPr>
            <a:normAutofit/>
          </a:bodyPr>
          <a:lstStyle/>
          <a:p>
            <a:r>
              <a:rPr lang="en-US" b="1" dirty="0"/>
              <a:t>Task: </a:t>
            </a:r>
            <a:r>
              <a:rPr lang="en-US" dirty="0"/>
              <a:t>The server should respond in less than 2 sec when up to 100 users access it concurrently.</a:t>
            </a:r>
          </a:p>
          <a:p>
            <a:r>
              <a:rPr lang="en-US" b="1" dirty="0"/>
              <a:t>Load Testing Procedure: </a:t>
            </a:r>
            <a:r>
              <a:rPr lang="en-US" dirty="0"/>
              <a:t>Chec</a:t>
            </a:r>
            <a:r>
              <a:rPr lang="en-US" dirty="0">
                <a:latin typeface="Segoe UI" panose="020B0502040204020203" pitchFamily="34" charset="0"/>
                <a:ea typeface="Segoe UI" panose="020B0502040204020203" pitchFamily="34" charset="0"/>
                <a:cs typeface="Segoe UI" panose="020B0502040204020203" pitchFamily="34" charset="0"/>
              </a:rPr>
              <a:t>k the response time of the server with 100 users accessing it at the same time from different devices. (</a:t>
            </a:r>
            <a:r>
              <a:rPr lang="en-US" dirty="0" err="1">
                <a:latin typeface="Segoe UI" panose="020B0502040204020203" pitchFamily="34" charset="0"/>
                <a:ea typeface="Segoe UI" panose="020B0502040204020203" pitchFamily="34" charset="0"/>
                <a:cs typeface="Segoe UI" panose="020B0502040204020203" pitchFamily="34" charset="0"/>
              </a:rPr>
              <a:t>Jmeter</a:t>
            </a:r>
            <a:r>
              <a:rPr lang="en-US" dirty="0">
                <a:latin typeface="Segoe UI" panose="020B0502040204020203" pitchFamily="34" charset="0"/>
                <a:ea typeface="Segoe UI" panose="020B0502040204020203" pitchFamily="34" charset="0"/>
                <a:cs typeface="Segoe UI" panose="020B0502040204020203" pitchFamily="34" charset="0"/>
              </a:rPr>
              <a:t>)</a:t>
            </a:r>
          </a:p>
          <a:p>
            <a:r>
              <a:rPr lang="en-UA" b="1" dirty="0"/>
              <a:t>Result: </a:t>
            </a:r>
            <a:r>
              <a:rPr lang="en-UA" dirty="0"/>
              <a:t>Pass</a:t>
            </a:r>
          </a:p>
          <a:p>
            <a:endParaRPr lang="en-UA" dirty="0"/>
          </a:p>
          <a:p>
            <a:endParaRPr lang="en-UA" dirty="0"/>
          </a:p>
        </p:txBody>
      </p:sp>
    </p:spTree>
    <p:extLst>
      <p:ext uri="{BB962C8B-B14F-4D97-AF65-F5344CB8AC3E}">
        <p14:creationId xmlns:p14="http://schemas.microsoft.com/office/powerpoint/2010/main" val="2898664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4" name="Rectangle 13">
            <a:extLst>
              <a:ext uri="{FF2B5EF4-FFF2-40B4-BE49-F238E27FC236}">
                <a16:creationId xmlns:a16="http://schemas.microsoft.com/office/drawing/2014/main" id="{37FDDF72-DE39-4F99-A3C1-DD9D7815D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5E4ECE80-3AD1-450C-B62A-98788F1939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5" name="Content Placeholder 4" descr="Graphical user interface, text&#10;&#10;Description automatically generated">
            <a:extLst>
              <a:ext uri="{FF2B5EF4-FFF2-40B4-BE49-F238E27FC236}">
                <a16:creationId xmlns:a16="http://schemas.microsoft.com/office/drawing/2014/main" id="{AC6FFD75-A6DE-276A-5D35-EE1DF332DB88}"/>
              </a:ext>
            </a:extLst>
          </p:cNvPr>
          <p:cNvPicPr>
            <a:picLocks noGrp="1" noChangeAspect="1"/>
          </p:cNvPicPr>
          <p:nvPr>
            <p:ph idx="1"/>
          </p:nvPr>
        </p:nvPicPr>
        <p:blipFill rotWithShape="1">
          <a:blip r:embed="rId3">
            <a:alphaModFix/>
          </a:blip>
          <a:srcRect b="1767"/>
          <a:stretch/>
        </p:blipFill>
        <p:spPr>
          <a:xfrm>
            <a:off x="20" y="10"/>
            <a:ext cx="12191980" cy="6856614"/>
          </a:xfrm>
          <a:prstGeom prst="rect">
            <a:avLst/>
          </a:prstGeom>
        </p:spPr>
      </p:pic>
    </p:spTree>
    <p:extLst>
      <p:ext uri="{BB962C8B-B14F-4D97-AF65-F5344CB8AC3E}">
        <p14:creationId xmlns:p14="http://schemas.microsoft.com/office/powerpoint/2010/main" val="3230112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4" name="Rectangle 13">
            <a:extLst>
              <a:ext uri="{FF2B5EF4-FFF2-40B4-BE49-F238E27FC236}">
                <a16:creationId xmlns:a16="http://schemas.microsoft.com/office/drawing/2014/main" id="{37FDDF72-DE39-4F99-A3C1-DD9D7815D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5E4ECE80-3AD1-450C-B62A-98788F1939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5" name="Content Placeholder 4" descr="Graphical user interface, text&#10;&#10;Description automatically generated">
            <a:extLst>
              <a:ext uri="{FF2B5EF4-FFF2-40B4-BE49-F238E27FC236}">
                <a16:creationId xmlns:a16="http://schemas.microsoft.com/office/drawing/2014/main" id="{63F71546-9B47-C601-5E4B-C790D3D7497D}"/>
              </a:ext>
            </a:extLst>
          </p:cNvPr>
          <p:cNvPicPr>
            <a:picLocks noGrp="1" noChangeAspect="1"/>
          </p:cNvPicPr>
          <p:nvPr>
            <p:ph idx="1"/>
          </p:nvPr>
        </p:nvPicPr>
        <p:blipFill rotWithShape="1">
          <a:blip r:embed="rId3">
            <a:alphaModFix/>
          </a:blip>
          <a:srcRect b="1336"/>
          <a:stretch/>
        </p:blipFill>
        <p:spPr>
          <a:xfrm>
            <a:off x="20" y="10"/>
            <a:ext cx="12191980" cy="6856614"/>
          </a:xfrm>
          <a:prstGeom prst="rect">
            <a:avLst/>
          </a:prstGeom>
        </p:spPr>
      </p:pic>
    </p:spTree>
    <p:extLst>
      <p:ext uri="{BB962C8B-B14F-4D97-AF65-F5344CB8AC3E}">
        <p14:creationId xmlns:p14="http://schemas.microsoft.com/office/powerpoint/2010/main" val="1431451613"/>
      </p:ext>
    </p:extLst>
  </p:cSld>
  <p:clrMapOvr>
    <a:masterClrMapping/>
  </p:clrMapOvr>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otalTime>674</TotalTime>
  <Words>1008</Words>
  <Application>Microsoft Macintosh PowerPoint</Application>
  <PresentationFormat>Widescreen</PresentationFormat>
  <Paragraphs>80</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Avenir Next LT Pro</vt:lpstr>
      <vt:lpstr>AvenirNext LT Pro Medium</vt:lpstr>
      <vt:lpstr>Sabon Next LT</vt:lpstr>
      <vt:lpstr>Segoe UI</vt:lpstr>
      <vt:lpstr>Wingdings</vt:lpstr>
      <vt:lpstr>DappledVTI</vt:lpstr>
      <vt:lpstr>Jasmine website</vt:lpstr>
      <vt:lpstr>What is Jasmine website?</vt:lpstr>
      <vt:lpstr>AGENDA</vt:lpstr>
      <vt:lpstr>SMOKE TESTING</vt:lpstr>
      <vt:lpstr>FUNCTIONAL TESTING. EXAMPLE #1</vt:lpstr>
      <vt:lpstr>FUNCTIONAL TESTING. EXAMPLE #2</vt:lpstr>
      <vt:lpstr>NON-FUNCTIONAL TESTING: LOAD  </vt:lpstr>
      <vt:lpstr>PowerPoint Presentation</vt:lpstr>
      <vt:lpstr>PowerPoint Presentation</vt:lpstr>
      <vt:lpstr>PowerPoint Presentation</vt:lpstr>
      <vt:lpstr>NON-FUNCTIONAL TESTING: STRESS</vt:lpstr>
      <vt:lpstr>PowerPoint Presentation</vt:lpstr>
      <vt:lpstr>PowerPoint Presentation</vt:lpstr>
      <vt:lpstr>NON-FUNCTIONAL TESTING: L10N</vt:lpstr>
      <vt:lpstr>NON-FUNCTIONAL TESTING: I18N</vt:lpstr>
      <vt:lpstr>NON-FUNCTIONAL TESTING: UI</vt:lpstr>
      <vt:lpstr>NON-FUNCTIONAL TESTING: USABILITY</vt:lpstr>
      <vt:lpstr>NON-FUNCTIONAL TESTING: SECURITY</vt:lpstr>
      <vt:lpstr>NON-FUNCTIONAL TESTING: COMPATIBILITY</vt:lpstr>
      <vt:lpstr>CONFIRMATION TESTING</vt:lpstr>
      <vt:lpstr>REGRESSION TESTING</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Jasmine website</dc:title>
  <dc:creator>Oksana Sul</dc:creator>
  <cp:lastModifiedBy>Oksana Sul</cp:lastModifiedBy>
  <cp:revision>9</cp:revision>
  <dcterms:created xsi:type="dcterms:W3CDTF">2022-08-10T12:34:15Z</dcterms:created>
  <dcterms:modified xsi:type="dcterms:W3CDTF">2022-10-31T11:30:30Z</dcterms:modified>
</cp:coreProperties>
</file>

<file path=docProps/thumbnail.jpeg>
</file>